
<file path=[Content_Types].xml><?xml version="1.0" encoding="utf-8"?>
<Types xmlns="http://schemas.openxmlformats.org/package/2006/content-types">
  <Default Extension="png" ContentType="image/png"/>
  <Default Extension="PDF" ContentType="image/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5" r:id="rId3"/>
    <p:sldId id="257" r:id="rId4"/>
    <p:sldId id="258" r:id="rId5"/>
    <p:sldId id="259" r:id="rId6"/>
    <p:sldId id="260" r:id="rId7"/>
    <p:sldId id="264" r:id="rId8"/>
    <p:sldId id="261" r:id="rId9"/>
    <p:sldId id="262" r:id="rId10"/>
    <p:sldId id="263" r:id="rId11"/>
    <p:sldId id="265" r:id="rId12"/>
    <p:sldId id="266" r:id="rId13"/>
    <p:sldId id="267" r:id="rId14"/>
    <p:sldId id="268" r:id="rId15"/>
    <p:sldId id="269" r:id="rId16"/>
    <p:sldId id="270" r:id="rId17"/>
    <p:sldId id="271" r:id="rId18"/>
    <p:sldId id="272" r:id="rId19"/>
    <p:sldId id="273" r:id="rId20"/>
    <p:sldId id="274" r:id="rId21"/>
    <p:sldId id="276" r:id="rId22"/>
    <p:sldId id="278" r:id="rId23"/>
    <p:sldId id="340" r:id="rId24"/>
    <p:sldId id="279" r:id="rId25"/>
    <p:sldId id="281" r:id="rId26"/>
    <p:sldId id="284" r:id="rId27"/>
    <p:sldId id="285" r:id="rId28"/>
    <p:sldId id="287" r:id="rId29"/>
    <p:sldId id="289" r:id="rId30"/>
    <p:sldId id="291" r:id="rId31"/>
    <p:sldId id="292" r:id="rId32"/>
    <p:sldId id="294" r:id="rId33"/>
    <p:sldId id="296" r:id="rId34"/>
    <p:sldId id="341" r:id="rId35"/>
    <p:sldId id="298" r:id="rId36"/>
    <p:sldId id="300" r:id="rId37"/>
    <p:sldId id="302" r:id="rId38"/>
    <p:sldId id="304" r:id="rId39"/>
    <p:sldId id="306" r:id="rId40"/>
    <p:sldId id="308" r:id="rId41"/>
    <p:sldId id="335" r:id="rId42"/>
    <p:sldId id="310" r:id="rId43"/>
    <p:sldId id="312" r:id="rId44"/>
    <p:sldId id="314" r:id="rId45"/>
    <p:sldId id="316" r:id="rId46"/>
    <p:sldId id="318" r:id="rId47"/>
    <p:sldId id="336" r:id="rId48"/>
    <p:sldId id="320" r:id="rId49"/>
    <p:sldId id="322" r:id="rId50"/>
    <p:sldId id="324" r:id="rId51"/>
    <p:sldId id="326" r:id="rId52"/>
    <p:sldId id="328" r:id="rId53"/>
    <p:sldId id="330" r:id="rId54"/>
    <p:sldId id="332" r:id="rId55"/>
    <p:sldId id="337" r:id="rId56"/>
    <p:sldId id="338" r:id="rId57"/>
    <p:sldId id="342" r:id="rId58"/>
    <p:sldId id="334" r:id="rId5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910" autoAdjust="0"/>
  </p:normalViewPr>
  <p:slideViewPr>
    <p:cSldViewPr>
      <p:cViewPr varScale="1">
        <p:scale>
          <a:sx n="65" d="100"/>
          <a:sy n="65" d="100"/>
        </p:scale>
        <p:origin x="-1308"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C2FA06B9-F2F5-486C-8A50-48AF631E069A}" type="datetimeFigureOut">
              <a:rPr kumimoji="1" lang="ja-JP" altLang="en-US" smtClean="0"/>
              <a:t>2022/1/4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3255354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2FA06B9-F2F5-486C-8A50-48AF631E069A}" type="datetimeFigureOut">
              <a:rPr kumimoji="1" lang="ja-JP" altLang="en-US" smtClean="0"/>
              <a:t>2022/1/4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1025261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2FA06B9-F2F5-486C-8A50-48AF631E069A}" type="datetimeFigureOut">
              <a:rPr kumimoji="1" lang="ja-JP" altLang="en-US" smtClean="0"/>
              <a:t>2022/1/4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462582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2FA06B9-F2F5-486C-8A50-48AF631E069A}" type="datetimeFigureOut">
              <a:rPr kumimoji="1" lang="ja-JP" altLang="en-US" smtClean="0"/>
              <a:t>2022/1/4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1875539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C2FA06B9-F2F5-486C-8A50-48AF631E069A}" type="datetimeFigureOut">
              <a:rPr kumimoji="1" lang="ja-JP" altLang="en-US" smtClean="0"/>
              <a:t>2022/1/4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1906848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C2FA06B9-F2F5-486C-8A50-48AF631E069A}" type="datetimeFigureOut">
              <a:rPr kumimoji="1" lang="ja-JP" altLang="en-US" smtClean="0"/>
              <a:t>2022/1/4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1735629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C2FA06B9-F2F5-486C-8A50-48AF631E069A}" type="datetimeFigureOut">
              <a:rPr kumimoji="1" lang="ja-JP" altLang="en-US" smtClean="0"/>
              <a:t>2022/1/4</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1503362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C2FA06B9-F2F5-486C-8A50-48AF631E069A}" type="datetimeFigureOut">
              <a:rPr kumimoji="1" lang="ja-JP" altLang="en-US" smtClean="0"/>
              <a:t>2022/1/4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1357277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2FA06B9-F2F5-486C-8A50-48AF631E069A}" type="datetimeFigureOut">
              <a:rPr kumimoji="1" lang="ja-JP" altLang="en-US" smtClean="0"/>
              <a:t>2022/1/4</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2647704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2FA06B9-F2F5-486C-8A50-48AF631E069A}" type="datetimeFigureOut">
              <a:rPr kumimoji="1" lang="ja-JP" altLang="en-US" smtClean="0"/>
              <a:t>2022/1/4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2444630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2FA06B9-F2F5-486C-8A50-48AF631E069A}" type="datetimeFigureOut">
              <a:rPr kumimoji="1" lang="ja-JP" altLang="en-US" smtClean="0"/>
              <a:t>2022/1/4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1734250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FA06B9-F2F5-486C-8A50-48AF631E069A}" type="datetimeFigureOut">
              <a:rPr kumimoji="1" lang="ja-JP" altLang="en-US" smtClean="0"/>
              <a:t>2022/1/4</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0FFA6-F0AE-44E9-BB36-137F2A4FCA9A}" type="slidenum">
              <a:rPr kumimoji="1" lang="ja-JP" altLang="en-US" smtClean="0"/>
              <a:t>‹#›</a:t>
            </a:fld>
            <a:endParaRPr kumimoji="1" lang="ja-JP" altLang="en-US"/>
          </a:p>
        </p:txBody>
      </p:sp>
    </p:spTree>
    <p:extLst>
      <p:ext uri="{BB962C8B-B14F-4D97-AF65-F5344CB8AC3E}">
        <p14:creationId xmlns:p14="http://schemas.microsoft.com/office/powerpoint/2010/main" val="1904228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D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 Id="rId4" Type="http://schemas.openxmlformats.org/officeDocument/2006/relationships/image" Target="../media/image25.jpeg"/></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kumimoji="1" lang="ja-JP" altLang="en-US" dirty="0" smtClean="0"/>
              <a:t>リボール式防水の特徴と他の防水との比較</a:t>
            </a:r>
            <a:r>
              <a:rPr kumimoji="1" lang="en-US" altLang="ja-JP" smtClean="0"/>
              <a:t/>
            </a:r>
            <a:br>
              <a:rPr kumimoji="1" lang="en-US" altLang="ja-JP" smtClean="0"/>
            </a:br>
            <a:endParaRPr kumimoji="1" lang="ja-JP" altLang="en-US" dirty="0"/>
          </a:p>
        </p:txBody>
      </p:sp>
      <p:sp>
        <p:nvSpPr>
          <p:cNvPr id="3" name="サブタイトル 2"/>
          <p:cNvSpPr>
            <a:spLocks noGrp="1"/>
          </p:cNvSpPr>
          <p:nvPr>
            <p:ph type="subTitle" idx="1"/>
          </p:nvPr>
        </p:nvSpPr>
        <p:spPr/>
        <p:txBody>
          <a:bodyPr/>
          <a:lstStyle/>
          <a:p>
            <a:endParaRPr kumimoji="1" lang="ja-JP" altLang="en-US"/>
          </a:p>
        </p:txBody>
      </p:sp>
    </p:spTree>
    <p:extLst>
      <p:ext uri="{BB962C8B-B14F-4D97-AF65-F5344CB8AC3E}">
        <p14:creationId xmlns:p14="http://schemas.microsoft.com/office/powerpoint/2010/main" val="38926173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塩ビシート出隅部補強</a:t>
            </a:r>
            <a:endParaRPr kumimoji="1" lang="ja-JP" altLang="en-US" dirty="0"/>
          </a:p>
        </p:txBody>
      </p:sp>
      <p:pic>
        <p:nvPicPr>
          <p:cNvPr id="6" name="コンテンツ プレースホルダー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2041296" y="1830485"/>
            <a:ext cx="4933897" cy="4525963"/>
          </a:xfrm>
        </p:spPr>
      </p:pic>
    </p:spTree>
    <p:extLst>
      <p:ext uri="{BB962C8B-B14F-4D97-AF65-F5344CB8AC3E}">
        <p14:creationId xmlns:p14="http://schemas.microsoft.com/office/powerpoint/2010/main" val="40697438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シート防水の長所</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工期短縮</a:t>
            </a:r>
            <a:endParaRPr kumimoji="1" lang="en-US" altLang="ja-JP" dirty="0" smtClean="0"/>
          </a:p>
          <a:p>
            <a:r>
              <a:rPr lang="ja-JP" altLang="en-US" dirty="0" smtClean="0"/>
              <a:t>防水層の厚みが均一</a:t>
            </a:r>
            <a:endParaRPr lang="en-US" altLang="ja-JP" dirty="0" smtClean="0"/>
          </a:p>
          <a:p>
            <a:r>
              <a:rPr kumimoji="1" lang="ja-JP" altLang="en-US" dirty="0" smtClean="0"/>
              <a:t>機械固定工法によって下地を選ばず改修工事が可能</a:t>
            </a:r>
            <a:endParaRPr kumimoji="1" lang="ja-JP" altLang="en-US" dirty="0"/>
          </a:p>
        </p:txBody>
      </p:sp>
    </p:spTree>
    <p:extLst>
      <p:ext uri="{BB962C8B-B14F-4D97-AF65-F5344CB8AC3E}">
        <p14:creationId xmlns:p14="http://schemas.microsoft.com/office/powerpoint/2010/main" val="10783255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シート防水の短所</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継目からの剥離</a:t>
            </a:r>
            <a:endParaRPr kumimoji="1" lang="en-US" altLang="ja-JP" dirty="0" smtClean="0"/>
          </a:p>
          <a:p>
            <a:r>
              <a:rPr lang="ja-JP" altLang="en-US" dirty="0"/>
              <a:t>複雑な</a:t>
            </a:r>
            <a:r>
              <a:rPr lang="ja-JP" altLang="en-US" dirty="0" smtClean="0"/>
              <a:t>箇所の納めが難しい</a:t>
            </a:r>
            <a:endParaRPr lang="en-US" altLang="ja-JP" dirty="0" smtClean="0"/>
          </a:p>
          <a:p>
            <a:r>
              <a:rPr lang="ja-JP" altLang="en-US" dirty="0" smtClean="0"/>
              <a:t>可塑剤の揮発でシートが縮む</a:t>
            </a:r>
            <a:endParaRPr lang="en-US" altLang="ja-JP" dirty="0" smtClean="0"/>
          </a:p>
          <a:p>
            <a:r>
              <a:rPr lang="ja-JP" altLang="en-US" dirty="0" smtClean="0"/>
              <a:t>風害</a:t>
            </a:r>
            <a:endParaRPr lang="en-US" altLang="ja-JP" dirty="0" smtClean="0"/>
          </a:p>
          <a:p>
            <a:r>
              <a:rPr lang="ja-JP" altLang="en-US" dirty="0"/>
              <a:t>機械</a:t>
            </a:r>
            <a:r>
              <a:rPr lang="ja-JP" altLang="en-US" dirty="0" smtClean="0"/>
              <a:t>固定を打ち込む時の騒音</a:t>
            </a:r>
            <a:endParaRPr lang="en-US" altLang="ja-JP" dirty="0" smtClean="0"/>
          </a:p>
          <a:p>
            <a:endParaRPr kumimoji="1" lang="ja-JP" altLang="en-US" dirty="0"/>
          </a:p>
        </p:txBody>
      </p:sp>
    </p:spTree>
    <p:extLst>
      <p:ext uri="{BB962C8B-B14F-4D97-AF65-F5344CB8AC3E}">
        <p14:creationId xmlns:p14="http://schemas.microsoft.com/office/powerpoint/2010/main" val="12253490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シート</a:t>
            </a:r>
            <a:r>
              <a:rPr lang="ja-JP" altLang="en-US" dirty="0"/>
              <a:t>貼り合わせ</a:t>
            </a:r>
            <a:r>
              <a:rPr lang="ja-JP" altLang="en-US" dirty="0" smtClean="0"/>
              <a:t>の剥離</a:t>
            </a:r>
            <a:endParaRPr kumimoji="1" lang="ja-JP" altLang="en-US" dirty="0"/>
          </a:p>
        </p:txBody>
      </p:sp>
      <p:pic>
        <p:nvPicPr>
          <p:cNvPr id="4" name="コンテンツ プレースホルダー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54691" y="1600200"/>
            <a:ext cx="6034617" cy="4525963"/>
          </a:xfrm>
        </p:spPr>
      </p:pic>
      <p:pic>
        <p:nvPicPr>
          <p:cNvPr id="5" name="コンテンツ プレースホルダー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7091" y="1752600"/>
            <a:ext cx="6034617" cy="4525963"/>
          </a:xfrm>
          <a:prstGeom prst="rect">
            <a:avLst/>
          </a:prstGeom>
        </p:spPr>
      </p:pic>
    </p:spTree>
    <p:extLst>
      <p:ext uri="{BB962C8B-B14F-4D97-AF65-F5344CB8AC3E}">
        <p14:creationId xmlns:p14="http://schemas.microsoft.com/office/powerpoint/2010/main" val="20740658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ウレタン防水</a:t>
            </a:r>
            <a:endParaRPr kumimoji="1" lang="ja-JP" altLang="en-US" dirty="0"/>
          </a:p>
        </p:txBody>
      </p:sp>
      <p:pic>
        <p:nvPicPr>
          <p:cNvPr id="4" name="コンテンツ プレースホルダー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3568" y="1916833"/>
            <a:ext cx="7632848" cy="4464496"/>
          </a:xfrm>
        </p:spPr>
      </p:pic>
    </p:spTree>
    <p:extLst>
      <p:ext uri="{BB962C8B-B14F-4D97-AF65-F5344CB8AC3E}">
        <p14:creationId xmlns:p14="http://schemas.microsoft.com/office/powerpoint/2010/main" val="41755452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ウレタン防水のメリット</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施工単価の相場が安い</a:t>
            </a:r>
            <a:endParaRPr kumimoji="1" lang="en-US" altLang="ja-JP" dirty="0" smtClean="0"/>
          </a:p>
          <a:p>
            <a:r>
              <a:rPr lang="ja-JP" altLang="en-US" dirty="0"/>
              <a:t>複雑</a:t>
            </a:r>
            <a:r>
              <a:rPr lang="ja-JP" altLang="en-US" dirty="0" smtClean="0"/>
              <a:t>な</a:t>
            </a:r>
            <a:r>
              <a:rPr lang="ja-JP" altLang="en-US" dirty="0"/>
              <a:t>施工</a:t>
            </a:r>
            <a:r>
              <a:rPr lang="ja-JP" altLang="en-US" dirty="0" smtClean="0"/>
              <a:t>箇所</a:t>
            </a:r>
            <a:r>
              <a:rPr lang="ja-JP" altLang="en-US" dirty="0"/>
              <a:t>へ</a:t>
            </a:r>
            <a:r>
              <a:rPr lang="ja-JP" altLang="en-US" dirty="0" smtClean="0"/>
              <a:t>の対応ができる</a:t>
            </a:r>
            <a:endParaRPr lang="en-US" altLang="ja-JP" dirty="0" smtClean="0"/>
          </a:p>
          <a:p>
            <a:r>
              <a:rPr kumimoji="1" lang="ja-JP" altLang="en-US" dirty="0" smtClean="0"/>
              <a:t>シームレス</a:t>
            </a:r>
            <a:r>
              <a:rPr kumimoji="1" lang="ja-JP" altLang="en-US" dirty="0"/>
              <a:t>な層</a:t>
            </a:r>
            <a:r>
              <a:rPr kumimoji="1" lang="ja-JP" altLang="en-US" dirty="0" smtClean="0"/>
              <a:t>ができる</a:t>
            </a:r>
            <a:endParaRPr kumimoji="1" lang="en-US" altLang="ja-JP" dirty="0" smtClean="0"/>
          </a:p>
          <a:p>
            <a:r>
              <a:rPr lang="ja-JP" altLang="en-US" dirty="0"/>
              <a:t>見た目</a:t>
            </a:r>
            <a:r>
              <a:rPr lang="ja-JP" altLang="en-US" dirty="0" smtClean="0"/>
              <a:t>が綺麗</a:t>
            </a:r>
            <a:endParaRPr lang="en-US" altLang="ja-JP" dirty="0" smtClean="0"/>
          </a:p>
          <a:p>
            <a:r>
              <a:rPr lang="ja-JP" altLang="en-US" dirty="0" smtClean="0"/>
              <a:t>追従性にすぐれる</a:t>
            </a:r>
            <a:endParaRPr lang="en-US" altLang="ja-JP" dirty="0" smtClean="0"/>
          </a:p>
          <a:p>
            <a:pPr marL="0" indent="0">
              <a:buNone/>
            </a:pPr>
            <a:endParaRPr kumimoji="1" lang="en-US" altLang="ja-JP" dirty="0" smtClean="0"/>
          </a:p>
          <a:p>
            <a:endParaRPr kumimoji="1" lang="ja-JP" altLang="en-US" dirty="0"/>
          </a:p>
        </p:txBody>
      </p:sp>
    </p:spTree>
    <p:extLst>
      <p:ext uri="{BB962C8B-B14F-4D97-AF65-F5344CB8AC3E}">
        <p14:creationId xmlns:p14="http://schemas.microsoft.com/office/powerpoint/2010/main" val="283171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ウレタン防水の短所</a:t>
            </a:r>
            <a:endParaRPr kumimoji="1" lang="ja-JP" altLang="en-US" dirty="0"/>
          </a:p>
        </p:txBody>
      </p:sp>
      <p:sp>
        <p:nvSpPr>
          <p:cNvPr id="3" name="コンテンツ プレースホルダー 2"/>
          <p:cNvSpPr>
            <a:spLocks noGrp="1"/>
          </p:cNvSpPr>
          <p:nvPr>
            <p:ph idx="1"/>
          </p:nvPr>
        </p:nvSpPr>
        <p:spPr/>
        <p:txBody>
          <a:bodyPr>
            <a:normAutofit lnSpcReduction="10000"/>
          </a:bodyPr>
          <a:lstStyle/>
          <a:p>
            <a:r>
              <a:rPr kumimoji="1" lang="ja-JP" altLang="en-US" dirty="0" smtClean="0"/>
              <a:t>有機溶剤を使うので臭気がつよい</a:t>
            </a:r>
            <a:endParaRPr kumimoji="1" lang="en-US" altLang="ja-JP" dirty="0" smtClean="0"/>
          </a:p>
          <a:p>
            <a:r>
              <a:rPr lang="ja-JP" altLang="en-US" dirty="0" smtClean="0"/>
              <a:t>摩耗</a:t>
            </a:r>
            <a:r>
              <a:rPr lang="ja-JP" altLang="en-US" dirty="0"/>
              <a:t>や火</a:t>
            </a:r>
            <a:r>
              <a:rPr lang="ja-JP" altLang="en-US" dirty="0" smtClean="0"/>
              <a:t>に弱い</a:t>
            </a:r>
            <a:endParaRPr lang="en-US" altLang="ja-JP" dirty="0" smtClean="0"/>
          </a:p>
          <a:p>
            <a:r>
              <a:rPr lang="ja-JP" altLang="en-US" dirty="0"/>
              <a:t>塗膜</a:t>
            </a:r>
            <a:r>
              <a:rPr lang="ja-JP" altLang="en-US" dirty="0" smtClean="0"/>
              <a:t>厚を均一にするのに技術が必要</a:t>
            </a:r>
            <a:endParaRPr lang="en-US" altLang="ja-JP" dirty="0" smtClean="0"/>
          </a:p>
          <a:p>
            <a:r>
              <a:rPr lang="ja-JP" altLang="en-US" dirty="0" smtClean="0"/>
              <a:t>急勾配</a:t>
            </a:r>
            <a:r>
              <a:rPr lang="ja-JP" altLang="en-US" dirty="0"/>
              <a:t>だ</a:t>
            </a:r>
            <a:r>
              <a:rPr lang="ja-JP" altLang="en-US" dirty="0" smtClean="0"/>
              <a:t>とレベリングにより塗膜にばらつき</a:t>
            </a:r>
            <a:endParaRPr lang="en-US" altLang="ja-JP" dirty="0" smtClean="0"/>
          </a:p>
          <a:p>
            <a:r>
              <a:rPr lang="ja-JP" altLang="en-US" dirty="0"/>
              <a:t>がでる</a:t>
            </a:r>
            <a:endParaRPr lang="en-US" altLang="ja-JP" dirty="0" smtClean="0"/>
          </a:p>
          <a:p>
            <a:r>
              <a:rPr kumimoji="1" lang="en-US" altLang="ja-JP" dirty="0" smtClean="0"/>
              <a:t>2</a:t>
            </a:r>
            <a:r>
              <a:rPr kumimoji="1" lang="ja-JP" altLang="en-US" dirty="0" smtClean="0"/>
              <a:t>液の為現場で</a:t>
            </a:r>
            <a:r>
              <a:rPr kumimoji="1" lang="ja-JP" altLang="en-US" dirty="0"/>
              <a:t>撹拌混</a:t>
            </a:r>
            <a:r>
              <a:rPr kumimoji="1" lang="ja-JP" altLang="en-US" dirty="0" smtClean="0"/>
              <a:t>合する手間　混合不良</a:t>
            </a:r>
            <a:endParaRPr kumimoji="1" lang="en-US" altLang="ja-JP" dirty="0" smtClean="0"/>
          </a:p>
          <a:p>
            <a:r>
              <a:rPr lang="ja-JP" altLang="en-US" dirty="0" smtClean="0"/>
              <a:t>一日</a:t>
            </a:r>
            <a:r>
              <a:rPr lang="ja-JP" altLang="en-US" dirty="0"/>
              <a:t>一</a:t>
            </a:r>
            <a:r>
              <a:rPr lang="ja-JP" altLang="en-US" dirty="0" smtClean="0"/>
              <a:t>工程</a:t>
            </a:r>
            <a:r>
              <a:rPr lang="ja-JP" altLang="en-US" dirty="0"/>
              <a:t>しかできない</a:t>
            </a:r>
            <a:r>
              <a:rPr lang="ja-JP" altLang="en-US" dirty="0" smtClean="0"/>
              <a:t>ため狭い個所には施工費が高くなる</a:t>
            </a:r>
            <a:endParaRPr kumimoji="1" lang="en-US" altLang="ja-JP" dirty="0" smtClean="0"/>
          </a:p>
          <a:p>
            <a:endParaRPr kumimoji="1" lang="en-US" altLang="ja-JP" dirty="0" smtClean="0"/>
          </a:p>
          <a:p>
            <a:endParaRPr kumimoji="1" lang="ja-JP" altLang="en-US" dirty="0"/>
          </a:p>
        </p:txBody>
      </p:sp>
    </p:spTree>
    <p:extLst>
      <p:ext uri="{BB962C8B-B14F-4D97-AF65-F5344CB8AC3E}">
        <p14:creationId xmlns:p14="http://schemas.microsoft.com/office/powerpoint/2010/main" val="4247018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FRP</a:t>
            </a:r>
            <a:endParaRPr kumimoji="1" lang="ja-JP" altLang="en-US" dirty="0"/>
          </a:p>
        </p:txBody>
      </p:sp>
      <p:pic>
        <p:nvPicPr>
          <p:cNvPr id="4" name="コンテンツ プレースホルダー 1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43608" y="1772817"/>
            <a:ext cx="7488832" cy="4608512"/>
          </a:xfrm>
        </p:spPr>
      </p:pic>
    </p:spTree>
    <p:extLst>
      <p:ext uri="{BB962C8B-B14F-4D97-AF65-F5344CB8AC3E}">
        <p14:creationId xmlns:p14="http://schemas.microsoft.com/office/powerpoint/2010/main" val="7320062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FRP</a:t>
            </a:r>
            <a:r>
              <a:rPr kumimoji="1" lang="ja-JP" altLang="en-US" dirty="0" smtClean="0"/>
              <a:t>の長所</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シームレスに仕上がる</a:t>
            </a:r>
            <a:endParaRPr kumimoji="1" lang="en-US" altLang="ja-JP" dirty="0" smtClean="0"/>
          </a:p>
          <a:p>
            <a:r>
              <a:rPr kumimoji="1" lang="ja-JP" altLang="en-US" dirty="0" smtClean="0"/>
              <a:t>硬質な為耐摩耗性に優れる</a:t>
            </a:r>
            <a:endParaRPr kumimoji="1" lang="en-US" altLang="ja-JP" dirty="0" smtClean="0"/>
          </a:p>
          <a:p>
            <a:r>
              <a:rPr lang="ja-JP" altLang="en-US" dirty="0" smtClean="0"/>
              <a:t>耐水性　船にも使われる</a:t>
            </a:r>
            <a:endParaRPr lang="en-US" altLang="ja-JP" dirty="0" smtClean="0"/>
          </a:p>
          <a:p>
            <a:endParaRPr kumimoji="1" lang="ja-JP" altLang="en-US" dirty="0"/>
          </a:p>
        </p:txBody>
      </p:sp>
    </p:spTree>
    <p:extLst>
      <p:ext uri="{BB962C8B-B14F-4D97-AF65-F5344CB8AC3E}">
        <p14:creationId xmlns:p14="http://schemas.microsoft.com/office/powerpoint/2010/main" val="19487538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FRP</a:t>
            </a:r>
            <a:r>
              <a:rPr kumimoji="1" lang="ja-JP" altLang="en-US" dirty="0" smtClean="0"/>
              <a:t>の短所</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施工時の臭いがかなり強い</a:t>
            </a:r>
            <a:endParaRPr kumimoji="1" lang="en-US" altLang="ja-JP" dirty="0" smtClean="0"/>
          </a:p>
          <a:p>
            <a:r>
              <a:rPr lang="ja-JP" altLang="en-US" dirty="0" smtClean="0"/>
              <a:t>ガラスマット飛散</a:t>
            </a:r>
            <a:r>
              <a:rPr lang="ja-JP" altLang="en-US" dirty="0"/>
              <a:t>に</a:t>
            </a:r>
            <a:r>
              <a:rPr lang="ja-JP" altLang="en-US" dirty="0" smtClean="0"/>
              <a:t>よるかゆみの被害</a:t>
            </a:r>
            <a:endParaRPr lang="en-US" altLang="ja-JP" dirty="0" smtClean="0"/>
          </a:p>
          <a:p>
            <a:r>
              <a:rPr kumimoji="1" lang="ja-JP" altLang="en-US" dirty="0" smtClean="0"/>
              <a:t>硬質な為下地の追従性に難</a:t>
            </a:r>
            <a:endParaRPr kumimoji="1" lang="en-US" altLang="ja-JP" dirty="0" smtClean="0"/>
          </a:p>
          <a:p>
            <a:r>
              <a:rPr lang="ja-JP" altLang="en-US" dirty="0"/>
              <a:t>ニ</a:t>
            </a:r>
            <a:r>
              <a:rPr lang="ja-JP" altLang="en-US" dirty="0" smtClean="0"/>
              <a:t>液</a:t>
            </a:r>
            <a:r>
              <a:rPr lang="ja-JP" altLang="en-US" dirty="0"/>
              <a:t>の</a:t>
            </a:r>
            <a:r>
              <a:rPr lang="ja-JP" altLang="en-US" dirty="0" smtClean="0"/>
              <a:t>為撹拌混合の手間</a:t>
            </a:r>
            <a:endParaRPr lang="en-US" altLang="ja-JP" dirty="0" smtClean="0"/>
          </a:p>
          <a:p>
            <a:endParaRPr kumimoji="1" lang="en-US" altLang="ja-JP" dirty="0" smtClean="0"/>
          </a:p>
          <a:p>
            <a:pPr marL="0" indent="0">
              <a:buNone/>
            </a:pPr>
            <a:endParaRPr kumimoji="1" lang="ja-JP" altLang="en-US" dirty="0"/>
          </a:p>
        </p:txBody>
      </p:sp>
    </p:spTree>
    <p:extLst>
      <p:ext uri="{BB962C8B-B14F-4D97-AF65-F5344CB8AC3E}">
        <p14:creationId xmlns:p14="http://schemas.microsoft.com/office/powerpoint/2010/main" val="29426321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今日の目的</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防水材の判別ができるようになる</a:t>
            </a:r>
            <a:endParaRPr kumimoji="1" lang="en-US" altLang="ja-JP" dirty="0" smtClean="0"/>
          </a:p>
          <a:p>
            <a:r>
              <a:rPr lang="ja-JP" altLang="en-US" dirty="0" smtClean="0"/>
              <a:t>各防水材の長所、短所を知る</a:t>
            </a:r>
            <a:endParaRPr lang="en-US" altLang="ja-JP" dirty="0" smtClean="0"/>
          </a:p>
          <a:p>
            <a:r>
              <a:rPr kumimoji="1" lang="ja-JP" altLang="en-US" dirty="0" smtClean="0"/>
              <a:t>リボール</a:t>
            </a:r>
            <a:r>
              <a:rPr kumimoji="1" lang="ja-JP" altLang="en-US" dirty="0"/>
              <a:t>の</a:t>
            </a:r>
            <a:r>
              <a:rPr kumimoji="1" lang="ja-JP" altLang="en-US" dirty="0" smtClean="0"/>
              <a:t>長所、短所・を</a:t>
            </a:r>
            <a:r>
              <a:rPr lang="ja-JP" altLang="en-US" dirty="0"/>
              <a:t>理解する</a:t>
            </a:r>
            <a:endParaRPr kumimoji="1" lang="en-US" altLang="ja-JP" dirty="0" smtClean="0"/>
          </a:p>
        </p:txBody>
      </p:sp>
    </p:spTree>
    <p:extLst>
      <p:ext uri="{BB962C8B-B14F-4D97-AF65-F5344CB8AC3E}">
        <p14:creationId xmlns:p14="http://schemas.microsoft.com/office/powerpoint/2010/main" val="34276224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FRP</a:t>
            </a:r>
            <a:r>
              <a:rPr kumimoji="1" lang="ja-JP" altLang="en-US" dirty="0" smtClean="0"/>
              <a:t>合板継目の動きによる割れ</a:t>
            </a:r>
            <a:endParaRPr kumimoji="1" lang="ja-JP" altLang="en-US" dirty="0"/>
          </a:p>
        </p:txBody>
      </p:sp>
      <p:pic>
        <p:nvPicPr>
          <p:cNvPr id="8" name="コンテンツ プレースホルダー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95736" y="1600200"/>
            <a:ext cx="5112567" cy="5069160"/>
          </a:xfrm>
        </p:spPr>
      </p:pic>
    </p:spTree>
    <p:extLst>
      <p:ext uri="{BB962C8B-B14F-4D97-AF65-F5344CB8AC3E}">
        <p14:creationId xmlns:p14="http://schemas.microsoft.com/office/powerpoint/2010/main" val="1669132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塗膜防水の長所と短所まとめ</a:t>
            </a:r>
            <a:endParaRPr kumimoji="1" lang="ja-JP" altLang="en-US" dirty="0"/>
          </a:p>
        </p:txBody>
      </p:sp>
      <p:sp>
        <p:nvSpPr>
          <p:cNvPr id="3" name="コンテンツ プレースホルダー 2"/>
          <p:cNvSpPr>
            <a:spLocks noGrp="1"/>
          </p:cNvSpPr>
          <p:nvPr>
            <p:ph idx="1"/>
          </p:nvPr>
        </p:nvSpPr>
        <p:spPr/>
        <p:txBody>
          <a:bodyPr/>
          <a:lstStyle/>
          <a:p>
            <a:pPr marL="0" indent="0">
              <a:buNone/>
            </a:pPr>
            <a:r>
              <a:rPr kumimoji="1" lang="ja-JP" altLang="en-US" dirty="0" smtClean="0"/>
              <a:t>長所</a:t>
            </a:r>
            <a:endParaRPr kumimoji="1" lang="en-US" altLang="ja-JP" dirty="0" smtClean="0"/>
          </a:p>
          <a:p>
            <a:pPr marL="0" indent="0">
              <a:buNone/>
            </a:pPr>
            <a:r>
              <a:rPr kumimoji="1" lang="ja-JP" altLang="en-US" dirty="0" smtClean="0"/>
              <a:t>シームレスに仕上がる</a:t>
            </a:r>
            <a:endParaRPr kumimoji="1" lang="en-US" altLang="ja-JP" dirty="0" smtClean="0"/>
          </a:p>
          <a:p>
            <a:pPr marL="0" indent="0">
              <a:buNone/>
            </a:pPr>
            <a:r>
              <a:rPr lang="ja-JP" altLang="en-US" dirty="0"/>
              <a:t>複雑</a:t>
            </a:r>
            <a:r>
              <a:rPr lang="ja-JP" altLang="en-US" dirty="0" smtClean="0"/>
              <a:t>な</a:t>
            </a:r>
            <a:r>
              <a:rPr lang="ja-JP" altLang="en-US" dirty="0"/>
              <a:t>形状に</a:t>
            </a:r>
            <a:r>
              <a:rPr lang="ja-JP" altLang="en-US" dirty="0" smtClean="0"/>
              <a:t>も</a:t>
            </a:r>
            <a:r>
              <a:rPr lang="ja-JP" altLang="en-US" dirty="0"/>
              <a:t>施工</a:t>
            </a:r>
            <a:r>
              <a:rPr lang="ja-JP" altLang="en-US" dirty="0" smtClean="0"/>
              <a:t>が容易</a:t>
            </a:r>
            <a:endParaRPr lang="en-US" altLang="ja-JP" dirty="0" smtClean="0"/>
          </a:p>
          <a:p>
            <a:pPr marL="0" indent="0">
              <a:buNone/>
            </a:pPr>
            <a:r>
              <a:rPr lang="ja-JP" altLang="en-US" dirty="0" smtClean="0"/>
              <a:t>短所</a:t>
            </a:r>
            <a:endParaRPr lang="en-US" altLang="ja-JP" dirty="0" smtClean="0"/>
          </a:p>
          <a:p>
            <a:pPr marL="0" indent="0">
              <a:buNone/>
            </a:pPr>
            <a:r>
              <a:rPr kumimoji="1" lang="ja-JP" altLang="en-US" dirty="0"/>
              <a:t>有機溶剤</a:t>
            </a:r>
            <a:r>
              <a:rPr kumimoji="1" lang="ja-JP" altLang="en-US" dirty="0" smtClean="0"/>
              <a:t>を</a:t>
            </a:r>
            <a:r>
              <a:rPr kumimoji="1" lang="ja-JP" altLang="en-US" dirty="0"/>
              <a:t>使う</a:t>
            </a:r>
            <a:r>
              <a:rPr kumimoji="1" lang="ja-JP" altLang="en-US" dirty="0" smtClean="0"/>
              <a:t>ので臭気が強く体に有害</a:t>
            </a:r>
            <a:endParaRPr kumimoji="1" lang="en-US" altLang="ja-JP" dirty="0" smtClean="0"/>
          </a:p>
          <a:p>
            <a:pPr marL="0" indent="0">
              <a:buNone/>
            </a:pPr>
            <a:r>
              <a:rPr lang="ja-JP" altLang="en-US" dirty="0"/>
              <a:t>ニ</a:t>
            </a:r>
            <a:r>
              <a:rPr lang="ja-JP" altLang="en-US" dirty="0" smtClean="0"/>
              <a:t>液撹拌</a:t>
            </a:r>
            <a:r>
              <a:rPr lang="ja-JP" altLang="en-US" dirty="0"/>
              <a:t>混合する手間</a:t>
            </a:r>
            <a:endParaRPr kumimoji="1" lang="en-US" altLang="ja-JP" dirty="0" smtClean="0"/>
          </a:p>
          <a:p>
            <a:pPr marL="0" indent="0">
              <a:buNone/>
            </a:pPr>
            <a:endParaRPr kumimoji="1" lang="en-US" altLang="ja-JP" dirty="0" smtClean="0"/>
          </a:p>
          <a:p>
            <a:pPr marL="0" indent="0">
              <a:buNone/>
            </a:pPr>
            <a:endParaRPr kumimoji="1" lang="ja-JP" altLang="en-US" dirty="0"/>
          </a:p>
        </p:txBody>
      </p:sp>
    </p:spTree>
    <p:extLst>
      <p:ext uri="{BB962C8B-B14F-4D97-AF65-F5344CB8AC3E}">
        <p14:creationId xmlns:p14="http://schemas.microsoft.com/office/powerpoint/2010/main" val="40780419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85192" y="2132856"/>
            <a:ext cx="8229600" cy="4525963"/>
          </a:xfrm>
        </p:spPr>
        <p:txBody>
          <a:bodyPr/>
          <a:lstStyle/>
          <a:p>
            <a:pPr marL="0" indent="0" algn="ctr">
              <a:buNone/>
            </a:pPr>
            <a:r>
              <a:rPr kumimoji="1" lang="ja-JP" altLang="en-US" sz="4800" dirty="0" smtClean="0"/>
              <a:t>水性一液性塗膜防水材</a:t>
            </a:r>
            <a:endParaRPr kumimoji="1" lang="en-US" altLang="ja-JP" sz="4800" dirty="0" smtClean="0"/>
          </a:p>
          <a:p>
            <a:pPr marL="0" indent="0" algn="ctr">
              <a:buNone/>
            </a:pPr>
            <a:r>
              <a:rPr lang="ja-JP" altLang="en-US" sz="8000" dirty="0" smtClean="0">
                <a:solidFill>
                  <a:srgbClr val="00B0F0"/>
                </a:solidFill>
              </a:rPr>
              <a:t>「リボール式防水」</a:t>
            </a:r>
            <a:endParaRPr kumimoji="1" lang="ja-JP" altLang="en-US" sz="8000" dirty="0">
              <a:solidFill>
                <a:srgbClr val="00B0F0"/>
              </a:solidFill>
            </a:endParaRPr>
          </a:p>
        </p:txBody>
      </p:sp>
      <p:sp>
        <p:nvSpPr>
          <p:cNvPr id="4" name="タイトル 3"/>
          <p:cNvSpPr>
            <a:spLocks noGrp="1"/>
          </p:cNvSpPr>
          <p:nvPr>
            <p:ph type="title"/>
          </p:nvPr>
        </p:nvSpPr>
        <p:spPr>
          <a:xfrm>
            <a:off x="377867" y="476672"/>
            <a:ext cx="8229600" cy="1143000"/>
          </a:xfrm>
        </p:spPr>
        <p:txBody>
          <a:bodyPr>
            <a:normAutofit/>
          </a:bodyPr>
          <a:lstStyle/>
          <a:p>
            <a:r>
              <a:rPr kumimoji="1" lang="ja-JP" altLang="en-US" sz="3200" dirty="0" smtClean="0"/>
              <a:t>塗膜防水材のデメリットを解消する防水材が</a:t>
            </a:r>
            <a:endParaRPr kumimoji="1" lang="ja-JP" altLang="en-US" sz="3200" dirty="0"/>
          </a:p>
        </p:txBody>
      </p:sp>
    </p:spTree>
    <p:extLst>
      <p:ext uri="{BB962C8B-B14F-4D97-AF65-F5344CB8AC3E}">
        <p14:creationId xmlns:p14="http://schemas.microsoft.com/office/powerpoint/2010/main" val="960882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solidFill>
                  <a:srgbClr val="FF0000"/>
                </a:solidFill>
              </a:rPr>
              <a:t>水性一液防水材の</a:t>
            </a:r>
            <a:r>
              <a:rPr kumimoji="1" lang="ja-JP" altLang="en-US" dirty="0" smtClean="0">
                <a:solidFill>
                  <a:srgbClr val="00B050"/>
                </a:solidFill>
              </a:rPr>
              <a:t>メリット</a:t>
            </a:r>
            <a:endParaRPr kumimoji="1" lang="ja-JP" altLang="en-US" dirty="0">
              <a:solidFill>
                <a:srgbClr val="FF66FF"/>
              </a:solidFill>
            </a:endParaRPr>
          </a:p>
        </p:txBody>
      </p:sp>
      <p:sp>
        <p:nvSpPr>
          <p:cNvPr id="3" name="コンテンツ プレースホルダー 2"/>
          <p:cNvSpPr>
            <a:spLocks noGrp="1"/>
          </p:cNvSpPr>
          <p:nvPr>
            <p:ph idx="1"/>
          </p:nvPr>
        </p:nvSpPr>
        <p:spPr>
          <a:xfrm>
            <a:off x="107504" y="2132856"/>
            <a:ext cx="8928992" cy="3989040"/>
          </a:xfrm>
        </p:spPr>
        <p:txBody>
          <a:bodyPr>
            <a:normAutofit/>
          </a:bodyPr>
          <a:lstStyle/>
          <a:p>
            <a:r>
              <a:rPr kumimoji="1" lang="ja-JP" altLang="en-US" dirty="0" smtClean="0"/>
              <a:t>撹拌する手間が少ない</a:t>
            </a:r>
            <a:endParaRPr kumimoji="1" lang="en-US" altLang="ja-JP" dirty="0" smtClean="0"/>
          </a:p>
          <a:p>
            <a:pPr marL="0" indent="0">
              <a:buNone/>
            </a:pPr>
            <a:r>
              <a:rPr lang="ja-JP" altLang="en-US" dirty="0" smtClean="0"/>
              <a:t>　→品質の安定、人件費削減</a:t>
            </a:r>
            <a:endParaRPr lang="en-US" altLang="ja-JP" dirty="0"/>
          </a:p>
          <a:p>
            <a:r>
              <a:rPr lang="ja-JP" altLang="en-US" dirty="0"/>
              <a:t>施工</a:t>
            </a:r>
            <a:r>
              <a:rPr lang="ja-JP" altLang="en-US" dirty="0" smtClean="0"/>
              <a:t>範囲</a:t>
            </a:r>
            <a:r>
              <a:rPr lang="ja-JP" altLang="en-US" dirty="0"/>
              <a:t>に足りる</a:t>
            </a:r>
            <a:r>
              <a:rPr lang="ja-JP" altLang="en-US" dirty="0" smtClean="0"/>
              <a:t>ように余分に作る必要なし</a:t>
            </a:r>
            <a:endParaRPr lang="en-US" altLang="ja-JP" dirty="0" smtClean="0"/>
          </a:p>
          <a:p>
            <a:pPr marL="0" indent="0">
              <a:buNone/>
            </a:pPr>
            <a:r>
              <a:rPr lang="ja-JP" altLang="en-US" dirty="0" smtClean="0"/>
              <a:t>　→部分補修や施工の中断がしやすい</a:t>
            </a:r>
            <a:endParaRPr lang="en-US" altLang="ja-JP" dirty="0" smtClean="0"/>
          </a:p>
          <a:p>
            <a:pPr marL="0" indent="0">
              <a:buNone/>
            </a:pPr>
            <a:r>
              <a:rPr lang="ja-JP" altLang="en-US" sz="4000" dirty="0" smtClean="0"/>
              <a:t>・</a:t>
            </a:r>
            <a:r>
              <a:rPr lang="ja-JP" altLang="en-US" dirty="0" smtClean="0"/>
              <a:t>有害物質が含まれておらず臭気もほとんどない</a:t>
            </a:r>
            <a:endParaRPr lang="en-US" altLang="ja-JP" dirty="0" smtClean="0"/>
          </a:p>
          <a:p>
            <a:pPr marL="0" indent="0">
              <a:buNone/>
            </a:pPr>
            <a:r>
              <a:rPr lang="ja-JP" altLang="en-US" dirty="0"/>
              <a:t>　</a:t>
            </a:r>
            <a:r>
              <a:rPr lang="ja-JP" altLang="en-US" dirty="0" smtClean="0"/>
              <a:t>→住宅密集地、厨房、浴室で安全に作業できます</a:t>
            </a:r>
            <a:endParaRPr lang="en-US" altLang="ja-JP" dirty="0" smtClean="0"/>
          </a:p>
          <a:p>
            <a:pPr marL="0" indent="0">
              <a:buNone/>
            </a:pPr>
            <a:endParaRPr lang="en-US" altLang="ja-JP" sz="4000" dirty="0" smtClean="0"/>
          </a:p>
          <a:p>
            <a:pPr marL="0" indent="0">
              <a:buNone/>
            </a:pPr>
            <a:endParaRPr lang="en-US" altLang="ja-JP" dirty="0" smtClean="0"/>
          </a:p>
          <a:p>
            <a:pPr marL="0" indent="0">
              <a:buNone/>
            </a:pPr>
            <a:endParaRPr kumimoji="1" lang="en-US" altLang="ja-JP" dirty="0" smtClean="0"/>
          </a:p>
        </p:txBody>
      </p:sp>
    </p:spTree>
    <p:extLst>
      <p:ext uri="{BB962C8B-B14F-4D97-AF65-F5344CB8AC3E}">
        <p14:creationId xmlns:p14="http://schemas.microsoft.com/office/powerpoint/2010/main" val="169299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安全な防水材であることの施工例</a:t>
            </a:r>
            <a:endParaRPr kumimoji="1" lang="ja-JP" altLang="en-US" dirty="0"/>
          </a:p>
        </p:txBody>
      </p:sp>
      <p:pic>
        <p:nvPicPr>
          <p:cNvPr id="8" name="コンテンツ プレースホルダー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0800000">
            <a:off x="1554691" y="1600200"/>
            <a:ext cx="6034617" cy="4525963"/>
          </a:xfrm>
        </p:spPr>
      </p:pic>
    </p:spTree>
    <p:extLst>
      <p:ext uri="{BB962C8B-B14F-4D97-AF65-F5344CB8AC3E}">
        <p14:creationId xmlns:p14="http://schemas.microsoft.com/office/powerpoint/2010/main" val="14390578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196752"/>
            <a:ext cx="8229600" cy="994122"/>
          </a:xfrm>
        </p:spPr>
        <p:txBody>
          <a:bodyPr>
            <a:normAutofit fontScale="90000"/>
          </a:bodyPr>
          <a:lstStyle/>
          <a:p>
            <a:pPr algn="l"/>
            <a:r>
              <a:rPr kumimoji="1" lang="ja-JP" altLang="en-US" sz="5300" dirty="0" smtClean="0">
                <a:solidFill>
                  <a:srgbClr val="FF0000"/>
                </a:solidFill>
              </a:rPr>
              <a:t>　　　　　　厨房の防水</a:t>
            </a:r>
            <a:r>
              <a:rPr kumimoji="1" lang="en-US" altLang="ja-JP" sz="5300" dirty="0" smtClean="0"/>
              <a:t/>
            </a:r>
            <a:br>
              <a:rPr kumimoji="1" lang="en-US" altLang="ja-JP" sz="5300" dirty="0" smtClean="0"/>
            </a:br>
            <a:r>
              <a:rPr lang="ja-JP" altLang="en-US" sz="3100" dirty="0" smtClean="0"/>
              <a:t>・臭気がほとんどない為日中の工事が可能</a:t>
            </a:r>
            <a:r>
              <a:rPr lang="en-US" altLang="ja-JP" sz="3100" dirty="0"/>
              <a:t/>
            </a:r>
            <a:br>
              <a:rPr lang="en-US" altLang="ja-JP" sz="3100" dirty="0"/>
            </a:br>
            <a:r>
              <a:rPr lang="ja-JP" altLang="en-US" sz="3100" dirty="0" smtClean="0"/>
              <a:t>・配管廻りに防水が可能</a:t>
            </a:r>
            <a:r>
              <a:rPr lang="en-US" altLang="ja-JP" sz="3100" dirty="0" smtClean="0"/>
              <a:t/>
            </a:r>
            <a:br>
              <a:rPr lang="en-US" altLang="ja-JP" sz="3100" dirty="0" smtClean="0"/>
            </a:br>
            <a:r>
              <a:rPr lang="ja-JP" altLang="en-US" sz="3100" dirty="0" smtClean="0"/>
              <a:t>・リボール式防水に直接モルタルやタイルが接着する</a:t>
            </a:r>
            <a:r>
              <a:rPr lang="en-US" altLang="ja-JP" sz="3100" dirty="0" smtClean="0"/>
              <a:t/>
            </a:r>
            <a:br>
              <a:rPr lang="en-US" altLang="ja-JP" sz="3100" dirty="0" smtClean="0"/>
            </a:br>
            <a:r>
              <a:rPr kumimoji="1" lang="en-US" altLang="ja-JP" sz="3600" dirty="0" smtClean="0"/>
              <a:t/>
            </a:r>
            <a:br>
              <a:rPr kumimoji="1" lang="en-US" altLang="ja-JP" sz="3600" dirty="0" smtClean="0"/>
            </a:br>
            <a:endParaRPr kumimoji="1" lang="ja-JP" altLang="en-US" sz="3600" dirty="0"/>
          </a:p>
        </p:txBody>
      </p:sp>
      <p:sp>
        <p:nvSpPr>
          <p:cNvPr id="3" name="テキスト プレースホルダー 2"/>
          <p:cNvSpPr>
            <a:spLocks noGrp="1"/>
          </p:cNvSpPr>
          <p:nvPr>
            <p:ph type="body" idx="1"/>
          </p:nvPr>
        </p:nvSpPr>
        <p:spPr>
          <a:xfrm>
            <a:off x="539552" y="2708920"/>
            <a:ext cx="4040188" cy="330051"/>
          </a:xfrm>
        </p:spPr>
        <p:txBody>
          <a:bodyPr>
            <a:noAutofit/>
          </a:bodyPr>
          <a:lstStyle/>
          <a:p>
            <a:r>
              <a:rPr kumimoji="1" lang="ja-JP" altLang="en-US" dirty="0" smtClean="0"/>
              <a:t>防水したのににおいがないね　（工務店　談）</a:t>
            </a:r>
            <a:endParaRPr kumimoji="1" lang="ja-JP" altLang="en-US" dirty="0"/>
          </a:p>
        </p:txBody>
      </p:sp>
      <p:pic>
        <p:nvPicPr>
          <p:cNvPr id="7" name="コンテンツ プレースホルダー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8422" y="3068960"/>
            <a:ext cx="4543578" cy="3672408"/>
          </a:xfrm>
        </p:spPr>
      </p:pic>
      <p:sp>
        <p:nvSpPr>
          <p:cNvPr id="5" name="テキスト プレースホルダー 4"/>
          <p:cNvSpPr>
            <a:spLocks noGrp="1"/>
          </p:cNvSpPr>
          <p:nvPr>
            <p:ph type="body" sz="quarter" idx="3"/>
          </p:nvPr>
        </p:nvSpPr>
        <p:spPr>
          <a:xfrm>
            <a:off x="5220072" y="2564904"/>
            <a:ext cx="3753743" cy="288032"/>
          </a:xfrm>
        </p:spPr>
        <p:txBody>
          <a:bodyPr>
            <a:noAutofit/>
          </a:bodyPr>
          <a:lstStyle/>
          <a:p>
            <a:r>
              <a:rPr kumimoji="1" lang="ja-JP" altLang="en-US" dirty="0" smtClean="0"/>
              <a:t>塩ビ管と鉄管に防水</a:t>
            </a:r>
            <a:endParaRPr kumimoji="1" lang="ja-JP" altLang="en-US" dirty="0"/>
          </a:p>
        </p:txBody>
      </p:sp>
      <p:pic>
        <p:nvPicPr>
          <p:cNvPr id="8" name="コンテンツ プレースホルダー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644008" y="3068960"/>
            <a:ext cx="4320480" cy="3672408"/>
          </a:xfrm>
        </p:spPr>
      </p:pic>
      <p:sp>
        <p:nvSpPr>
          <p:cNvPr id="4" name="円/楕円 3"/>
          <p:cNvSpPr/>
          <p:nvPr/>
        </p:nvSpPr>
        <p:spPr>
          <a:xfrm>
            <a:off x="4716016" y="5589240"/>
            <a:ext cx="1296144" cy="360040"/>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7596336" y="5301208"/>
            <a:ext cx="1008112" cy="598512"/>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5364088" y="6093296"/>
            <a:ext cx="2952328" cy="584775"/>
          </a:xfrm>
          <a:prstGeom prst="rect">
            <a:avLst/>
          </a:prstGeom>
          <a:noFill/>
        </p:spPr>
        <p:txBody>
          <a:bodyPr wrap="square" rtlCol="0">
            <a:spAutoFit/>
          </a:bodyPr>
          <a:lstStyle/>
          <a:p>
            <a:r>
              <a:rPr kumimoji="1" lang="ja-JP" altLang="en-US" sz="3200" dirty="0" smtClean="0">
                <a:solidFill>
                  <a:schemeClr val="bg1"/>
                </a:solidFill>
              </a:rPr>
              <a:t>　　</a:t>
            </a:r>
            <a:r>
              <a:rPr kumimoji="1" lang="ja-JP" altLang="en-US" sz="3200" dirty="0" smtClean="0">
                <a:solidFill>
                  <a:srgbClr val="FFFF00"/>
                </a:solidFill>
              </a:rPr>
              <a:t>重要箇所</a:t>
            </a:r>
            <a:endParaRPr kumimoji="1" lang="ja-JP" altLang="en-US" sz="3200" dirty="0">
              <a:solidFill>
                <a:srgbClr val="FFFF00"/>
              </a:solidFill>
            </a:endParaRPr>
          </a:p>
        </p:txBody>
      </p:sp>
      <p:cxnSp>
        <p:nvCxnSpPr>
          <p:cNvPr id="11" name="直線矢印コネクタ 10"/>
          <p:cNvCxnSpPr/>
          <p:nvPr/>
        </p:nvCxnSpPr>
        <p:spPr>
          <a:xfrm flipH="1" flipV="1">
            <a:off x="6012160" y="5787262"/>
            <a:ext cx="288032" cy="324036"/>
          </a:xfrm>
          <a:prstGeom prst="straightConnector1">
            <a:avLst/>
          </a:prstGeom>
          <a:ln w="508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線矢印コネクタ 11"/>
          <p:cNvCxnSpPr/>
          <p:nvPr/>
        </p:nvCxnSpPr>
        <p:spPr>
          <a:xfrm flipV="1">
            <a:off x="7460704" y="5921660"/>
            <a:ext cx="288032" cy="324036"/>
          </a:xfrm>
          <a:prstGeom prst="straightConnector1">
            <a:avLst/>
          </a:prstGeom>
          <a:ln w="50800">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66967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44874" y="116632"/>
            <a:ext cx="8229600" cy="1143000"/>
          </a:xfrm>
        </p:spPr>
        <p:txBody>
          <a:bodyPr>
            <a:normAutofit/>
          </a:bodyPr>
          <a:lstStyle/>
          <a:p>
            <a:r>
              <a:rPr kumimoji="1" lang="ja-JP" altLang="en-US" sz="4000" dirty="0" smtClean="0">
                <a:solidFill>
                  <a:srgbClr val="FF0000"/>
                </a:solidFill>
              </a:rPr>
              <a:t>キャンプ座間集合住宅浴室改修工事</a:t>
            </a:r>
            <a:endParaRPr kumimoji="1" lang="ja-JP" altLang="en-US" sz="4000" dirty="0">
              <a:solidFill>
                <a:srgbClr val="FF0000"/>
              </a:solidFill>
            </a:endParaRPr>
          </a:p>
        </p:txBody>
      </p:sp>
      <p:sp>
        <p:nvSpPr>
          <p:cNvPr id="3" name="テキスト プレースホルダー 2"/>
          <p:cNvSpPr>
            <a:spLocks noGrp="1"/>
          </p:cNvSpPr>
          <p:nvPr>
            <p:ph type="body" idx="1"/>
          </p:nvPr>
        </p:nvSpPr>
        <p:spPr>
          <a:xfrm>
            <a:off x="482916" y="1268760"/>
            <a:ext cx="8234922" cy="855786"/>
          </a:xfrm>
        </p:spPr>
        <p:txBody>
          <a:bodyPr>
            <a:noAutofit/>
          </a:bodyPr>
          <a:lstStyle/>
          <a:p>
            <a:r>
              <a:rPr kumimoji="1" lang="ja-JP" altLang="en-US" dirty="0" smtClean="0"/>
              <a:t>室内の為有害物質が含まれていない防水材を希望していた</a:t>
            </a:r>
            <a:endParaRPr kumimoji="1" lang="en-US" altLang="ja-JP" dirty="0" smtClean="0"/>
          </a:p>
          <a:p>
            <a:r>
              <a:rPr lang="ja-JP" altLang="en-US" dirty="0" smtClean="0"/>
              <a:t>防水材に直接モルタルやタイルが貼れる点も評価された</a:t>
            </a:r>
            <a:endParaRPr kumimoji="1" lang="ja-JP" altLang="en-US" dirty="0"/>
          </a:p>
        </p:txBody>
      </p:sp>
      <p:sp>
        <p:nvSpPr>
          <p:cNvPr id="4" name="コンテンツ プレースホルダー 3"/>
          <p:cNvSpPr>
            <a:spLocks noGrp="1"/>
          </p:cNvSpPr>
          <p:nvPr>
            <p:ph sz="half" idx="2"/>
          </p:nvPr>
        </p:nvSpPr>
        <p:spPr>
          <a:xfrm>
            <a:off x="457200" y="2276871"/>
            <a:ext cx="4040188" cy="3849291"/>
          </a:xfrm>
        </p:spPr>
        <p:txBody>
          <a:bodyPr>
            <a:normAutofit/>
          </a:bodyPr>
          <a:lstStyle/>
          <a:p>
            <a:pPr marL="0" indent="0">
              <a:buNone/>
            </a:pPr>
            <a:r>
              <a:rPr kumimoji="1" lang="ja-JP" altLang="en-US" b="1" dirty="0" smtClean="0"/>
              <a:t>　　　　　　　外観</a:t>
            </a:r>
            <a:endParaRPr kumimoji="1" lang="ja-JP" altLang="en-US" b="1"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4155" b="43232"/>
          <a:stretch/>
        </p:blipFill>
        <p:spPr bwMode="auto">
          <a:xfrm>
            <a:off x="107505" y="2780928"/>
            <a:ext cx="4372454"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9674" y="2780928"/>
            <a:ext cx="4304814"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テキスト ボックス 6"/>
          <p:cNvSpPr txBox="1"/>
          <p:nvPr/>
        </p:nvSpPr>
        <p:spPr>
          <a:xfrm>
            <a:off x="4659674" y="2276872"/>
            <a:ext cx="3872766" cy="400110"/>
          </a:xfrm>
          <a:prstGeom prst="rect">
            <a:avLst/>
          </a:prstGeom>
          <a:noFill/>
        </p:spPr>
        <p:txBody>
          <a:bodyPr wrap="square" rtlCol="0">
            <a:spAutoFit/>
          </a:bodyPr>
          <a:lstStyle/>
          <a:p>
            <a:r>
              <a:rPr kumimoji="1" lang="ja-JP" altLang="en-US" sz="2000" b="1" dirty="0" smtClean="0"/>
              <a:t>　　英語にて浴室工事と表記あり</a:t>
            </a:r>
            <a:endParaRPr kumimoji="1" lang="ja-JP" altLang="en-US" sz="2000" b="1" dirty="0"/>
          </a:p>
        </p:txBody>
      </p:sp>
    </p:spTree>
    <p:extLst>
      <p:ext uri="{BB962C8B-B14F-4D97-AF65-F5344CB8AC3E}">
        <p14:creationId xmlns:p14="http://schemas.microsoft.com/office/powerpoint/2010/main" val="15974005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6425" y="116632"/>
            <a:ext cx="8229600" cy="1143000"/>
          </a:xfrm>
        </p:spPr>
        <p:txBody>
          <a:bodyPr>
            <a:normAutofit/>
          </a:bodyPr>
          <a:lstStyle/>
          <a:p>
            <a:r>
              <a:rPr kumimoji="1" lang="ja-JP" altLang="en-US" sz="4800" dirty="0" smtClean="0">
                <a:solidFill>
                  <a:srgbClr val="FF0000"/>
                </a:solidFill>
              </a:rPr>
              <a:t>キャンプ座間</a:t>
            </a:r>
            <a:endParaRPr kumimoji="1" lang="ja-JP" altLang="en-US" sz="4800" dirty="0">
              <a:solidFill>
                <a:srgbClr val="FF0000"/>
              </a:solidFill>
            </a:endParaRPr>
          </a:p>
        </p:txBody>
      </p:sp>
      <p:sp>
        <p:nvSpPr>
          <p:cNvPr id="3" name="テキスト プレースホルダー 2"/>
          <p:cNvSpPr>
            <a:spLocks noGrp="1"/>
          </p:cNvSpPr>
          <p:nvPr>
            <p:ph type="body" idx="1"/>
          </p:nvPr>
        </p:nvSpPr>
        <p:spPr>
          <a:xfrm>
            <a:off x="476928" y="980728"/>
            <a:ext cx="4040188" cy="639762"/>
          </a:xfrm>
        </p:spPr>
        <p:txBody>
          <a:bodyPr/>
          <a:lstStyle/>
          <a:p>
            <a:r>
              <a:rPr kumimoji="1" lang="ja-JP" altLang="en-US" dirty="0" smtClean="0"/>
              <a:t>この状態に立上り合板設置</a:t>
            </a:r>
            <a:endParaRPr kumimoji="1" lang="ja-JP" altLang="en-US" dirty="0"/>
          </a:p>
        </p:txBody>
      </p:sp>
      <p:sp>
        <p:nvSpPr>
          <p:cNvPr id="4" name="コンテンツ プレースホルダー 3"/>
          <p:cNvSpPr>
            <a:spLocks noGrp="1"/>
          </p:cNvSpPr>
          <p:nvPr>
            <p:ph sz="half" idx="2"/>
          </p:nvPr>
        </p:nvSpPr>
        <p:spPr/>
        <p:txBody>
          <a:bodyPr/>
          <a:lstStyle/>
          <a:p>
            <a:endParaRPr kumimoji="1" lang="ja-JP" altLang="en-US"/>
          </a:p>
        </p:txBody>
      </p:sp>
      <p:sp>
        <p:nvSpPr>
          <p:cNvPr id="5" name="テキスト プレースホルダー 4"/>
          <p:cNvSpPr>
            <a:spLocks noGrp="1"/>
          </p:cNvSpPr>
          <p:nvPr>
            <p:ph type="body" sz="quarter" idx="3"/>
          </p:nvPr>
        </p:nvSpPr>
        <p:spPr>
          <a:xfrm>
            <a:off x="4644008" y="980728"/>
            <a:ext cx="4041775" cy="639762"/>
          </a:xfrm>
        </p:spPr>
        <p:txBody>
          <a:bodyPr>
            <a:normAutofit/>
          </a:bodyPr>
          <a:lstStyle/>
          <a:p>
            <a:r>
              <a:rPr kumimoji="1" lang="ja-JP" altLang="en-US" sz="2000" dirty="0" smtClean="0"/>
              <a:t>　立ち上がりにリボール強化クロス</a:t>
            </a:r>
            <a:endParaRPr kumimoji="1" lang="ja-JP" altLang="en-US" sz="2000" dirty="0"/>
          </a:p>
        </p:txBody>
      </p:sp>
      <p:sp>
        <p:nvSpPr>
          <p:cNvPr id="6" name="コンテンツ プレースホルダー 5"/>
          <p:cNvSpPr>
            <a:spLocks noGrp="1"/>
          </p:cNvSpPr>
          <p:nvPr>
            <p:ph sz="quarter" idx="4"/>
          </p:nvPr>
        </p:nvSpPr>
        <p:spPr/>
        <p:txBody>
          <a:bodyPr/>
          <a:lstStyle/>
          <a:p>
            <a:endParaRPr kumimoji="1" lang="ja-JP" altLang="en-US"/>
          </a:p>
        </p:txBody>
      </p:sp>
      <p:pic>
        <p:nvPicPr>
          <p:cNvPr id="3074" name="Picture 2" descr="C:\Users\nagabuti69853\Desktop\IMG_548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1916832"/>
            <a:ext cx="4392488" cy="482453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nagabuti69853\Desktop\DSCN14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008" y="1916832"/>
            <a:ext cx="4392488" cy="482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94300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16632"/>
            <a:ext cx="8229600" cy="1143000"/>
          </a:xfrm>
        </p:spPr>
        <p:txBody>
          <a:bodyPr>
            <a:normAutofit/>
          </a:bodyPr>
          <a:lstStyle/>
          <a:p>
            <a:r>
              <a:rPr kumimoji="1" lang="ja-JP" altLang="en-US" sz="5400" dirty="0" smtClean="0">
                <a:solidFill>
                  <a:srgbClr val="FF0000"/>
                </a:solidFill>
              </a:rPr>
              <a:t>キャンプ座間</a:t>
            </a:r>
            <a:endParaRPr kumimoji="1" lang="ja-JP" altLang="en-US" sz="5400" dirty="0">
              <a:solidFill>
                <a:srgbClr val="FF0000"/>
              </a:solidFill>
            </a:endParaRPr>
          </a:p>
        </p:txBody>
      </p:sp>
      <p:sp>
        <p:nvSpPr>
          <p:cNvPr id="3" name="テキスト プレースホルダー 2"/>
          <p:cNvSpPr>
            <a:spLocks noGrp="1"/>
          </p:cNvSpPr>
          <p:nvPr>
            <p:ph type="body" idx="1"/>
          </p:nvPr>
        </p:nvSpPr>
        <p:spPr>
          <a:xfrm>
            <a:off x="467544" y="1196752"/>
            <a:ext cx="4040188" cy="639762"/>
          </a:xfrm>
        </p:spPr>
        <p:txBody>
          <a:bodyPr>
            <a:noAutofit/>
          </a:bodyPr>
          <a:lstStyle/>
          <a:p>
            <a:r>
              <a:rPr lang="ja-JP" altLang="en-US" sz="1800" dirty="0"/>
              <a:t>有害</a:t>
            </a:r>
            <a:r>
              <a:rPr lang="ja-JP" altLang="en-US" sz="1800" dirty="0" smtClean="0"/>
              <a:t>物質</a:t>
            </a:r>
            <a:r>
              <a:rPr lang="ja-JP" altLang="en-US" sz="1800" dirty="0"/>
              <a:t>が含まれていない</a:t>
            </a:r>
            <a:r>
              <a:rPr lang="ja-JP" altLang="en-US" sz="1800" dirty="0" smtClean="0"/>
              <a:t>ので</a:t>
            </a:r>
            <a:r>
              <a:rPr lang="ja-JP" altLang="en-US" sz="1800" dirty="0"/>
              <a:t>保護</a:t>
            </a:r>
            <a:r>
              <a:rPr lang="ja-JP" altLang="en-US" sz="1800" dirty="0" smtClean="0"/>
              <a:t>具</a:t>
            </a:r>
            <a:r>
              <a:rPr lang="ja-JP" altLang="en-US" sz="1800" dirty="0"/>
              <a:t>が</a:t>
            </a:r>
            <a:r>
              <a:rPr lang="ja-JP" altLang="en-US" sz="1800" dirty="0" smtClean="0"/>
              <a:t>要らずローラーで簡単に施工</a:t>
            </a:r>
            <a:endParaRPr kumimoji="1" lang="ja-JP" altLang="en-US" sz="1800" dirty="0"/>
          </a:p>
        </p:txBody>
      </p:sp>
      <p:sp>
        <p:nvSpPr>
          <p:cNvPr id="4" name="コンテンツ プレースホルダー 3"/>
          <p:cNvSpPr>
            <a:spLocks noGrp="1"/>
          </p:cNvSpPr>
          <p:nvPr>
            <p:ph sz="half" idx="2"/>
          </p:nvPr>
        </p:nvSpPr>
        <p:spPr/>
        <p:txBody>
          <a:bodyPr/>
          <a:lstStyle/>
          <a:p>
            <a:endParaRPr kumimoji="1" lang="ja-JP" altLang="en-US"/>
          </a:p>
        </p:txBody>
      </p:sp>
      <p:sp>
        <p:nvSpPr>
          <p:cNvPr id="5" name="テキスト プレースホルダー 4"/>
          <p:cNvSpPr>
            <a:spLocks noGrp="1"/>
          </p:cNvSpPr>
          <p:nvPr>
            <p:ph type="body" sz="quarter" idx="3"/>
          </p:nvPr>
        </p:nvSpPr>
        <p:spPr>
          <a:xfrm>
            <a:off x="4788024" y="1196752"/>
            <a:ext cx="4041775" cy="639762"/>
          </a:xfrm>
        </p:spPr>
        <p:txBody>
          <a:bodyPr>
            <a:noAutofit/>
          </a:bodyPr>
          <a:lstStyle/>
          <a:p>
            <a:r>
              <a:rPr kumimoji="1" lang="ja-JP" altLang="en-US" sz="1800" dirty="0" smtClean="0"/>
              <a:t>土間にモルタル直塗　その後壁にタイル貼って完了</a:t>
            </a:r>
            <a:endParaRPr kumimoji="1" lang="ja-JP" altLang="en-US" sz="1800" dirty="0"/>
          </a:p>
        </p:txBody>
      </p:sp>
      <p:sp>
        <p:nvSpPr>
          <p:cNvPr id="6" name="コンテンツ プレースホルダー 5"/>
          <p:cNvSpPr>
            <a:spLocks noGrp="1"/>
          </p:cNvSpPr>
          <p:nvPr>
            <p:ph sz="quarter" idx="4"/>
          </p:nvPr>
        </p:nvSpPr>
        <p:spPr/>
        <p:txBody>
          <a:bodyPr/>
          <a:lstStyle/>
          <a:p>
            <a:pPr marL="0" indent="0">
              <a:buNone/>
            </a:pPr>
            <a:endParaRPr kumimoji="1" lang="ja-JP" altLang="en-US" dirty="0"/>
          </a:p>
        </p:txBody>
      </p:sp>
      <p:pic>
        <p:nvPicPr>
          <p:cNvPr id="4098" name="Picture 2" descr="C:\Users\nagabuti69853\Desktop\DSCN147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2174481"/>
            <a:ext cx="4608512" cy="456688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nagabuti69853\Desktop\DSCN15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2174482"/>
            <a:ext cx="4248471" cy="4566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27361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4" name="コンテンツ プレースホルダー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73906" y="3363025"/>
            <a:ext cx="996188" cy="1000313"/>
          </a:xfrm>
        </p:spPr>
      </p:pic>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07" r="7524" b="2500"/>
          <a:stretch/>
        </p:blipFill>
        <p:spPr bwMode="auto">
          <a:xfrm rot="5400000">
            <a:off x="1088740" y="-1197261"/>
            <a:ext cx="6857999" cy="9252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52227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06090"/>
          </a:xfrm>
        </p:spPr>
        <p:txBody>
          <a:bodyPr>
            <a:normAutofit fontScale="90000"/>
          </a:bodyPr>
          <a:lstStyle/>
          <a:p>
            <a:r>
              <a:rPr kumimoji="1" lang="ja-JP" altLang="en-US" dirty="0" smtClean="0"/>
              <a:t>防水材について</a:t>
            </a:r>
            <a:endParaRPr kumimoji="1" lang="ja-JP" altLang="en-US" dirty="0"/>
          </a:p>
        </p:txBody>
      </p:sp>
      <p:graphicFrame>
        <p:nvGraphicFramePr>
          <p:cNvPr id="9" name="コンテンツ プレースホルダー 8"/>
          <p:cNvGraphicFramePr>
            <a:graphicFrameLocks noGrp="1"/>
          </p:cNvGraphicFramePr>
          <p:nvPr>
            <p:ph idx="1"/>
            <p:extLst>
              <p:ext uri="{D42A27DB-BD31-4B8C-83A1-F6EECF244321}">
                <p14:modId xmlns:p14="http://schemas.microsoft.com/office/powerpoint/2010/main" val="3041030065"/>
              </p:ext>
            </p:extLst>
          </p:nvPr>
        </p:nvGraphicFramePr>
        <p:xfrm>
          <a:off x="675467" y="1052736"/>
          <a:ext cx="3249637" cy="720080"/>
        </p:xfrm>
        <a:graphic>
          <a:graphicData uri="http://schemas.openxmlformats.org/drawingml/2006/table">
            <a:tbl>
              <a:tblPr/>
              <a:tblGrid>
                <a:gridCol w="3249637"/>
              </a:tblGrid>
              <a:tr h="720080">
                <a:tc>
                  <a:txBody>
                    <a:bodyPr/>
                    <a:lstStyle/>
                    <a:p>
                      <a:r>
                        <a:rPr kumimoji="1" lang="ja-JP" altLang="en-US" sz="3200" dirty="0" smtClean="0"/>
                        <a:t>アスファルト防水</a:t>
                      </a:r>
                      <a:endParaRPr kumimoji="1" lang="ja-JP" altLang="en-US" sz="3200"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10" name="表 9"/>
          <p:cNvGraphicFramePr>
            <a:graphicFrameLocks noGrp="1"/>
          </p:cNvGraphicFramePr>
          <p:nvPr>
            <p:extLst>
              <p:ext uri="{D42A27DB-BD31-4B8C-83A1-F6EECF244321}">
                <p14:modId xmlns:p14="http://schemas.microsoft.com/office/powerpoint/2010/main" val="123284717"/>
              </p:ext>
            </p:extLst>
          </p:nvPr>
        </p:nvGraphicFramePr>
        <p:xfrm>
          <a:off x="611560" y="2132856"/>
          <a:ext cx="3235569" cy="579120"/>
        </p:xfrm>
        <a:graphic>
          <a:graphicData uri="http://schemas.openxmlformats.org/drawingml/2006/table">
            <a:tbl>
              <a:tblPr/>
              <a:tblGrid>
                <a:gridCol w="3235569"/>
              </a:tblGrid>
              <a:tr h="576064">
                <a:tc>
                  <a:txBody>
                    <a:bodyPr/>
                    <a:lstStyle/>
                    <a:p>
                      <a:r>
                        <a:rPr kumimoji="1" lang="ja-JP" altLang="en-US" sz="3200" dirty="0" smtClean="0"/>
                        <a:t>シート防水</a:t>
                      </a:r>
                      <a:endParaRPr kumimoji="1" lang="ja-JP" altLang="en-US" sz="3200"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11" name="表 10"/>
          <p:cNvGraphicFramePr>
            <a:graphicFrameLocks noGrp="1"/>
          </p:cNvGraphicFramePr>
          <p:nvPr>
            <p:extLst>
              <p:ext uri="{D42A27DB-BD31-4B8C-83A1-F6EECF244321}">
                <p14:modId xmlns:p14="http://schemas.microsoft.com/office/powerpoint/2010/main" val="2581370549"/>
              </p:ext>
            </p:extLst>
          </p:nvPr>
        </p:nvGraphicFramePr>
        <p:xfrm>
          <a:off x="683568" y="4005064"/>
          <a:ext cx="3277772" cy="648072"/>
        </p:xfrm>
        <a:graphic>
          <a:graphicData uri="http://schemas.openxmlformats.org/drawingml/2006/table">
            <a:tbl>
              <a:tblPr/>
              <a:tblGrid>
                <a:gridCol w="3277772"/>
              </a:tblGrid>
              <a:tr h="648072">
                <a:tc>
                  <a:txBody>
                    <a:bodyPr/>
                    <a:lstStyle/>
                    <a:p>
                      <a:r>
                        <a:rPr kumimoji="1" lang="ja-JP" altLang="en-US" sz="3200" dirty="0" smtClean="0"/>
                        <a:t>塗膜防水</a:t>
                      </a:r>
                      <a:endParaRPr kumimoji="1" lang="ja-JP" altLang="en-US" sz="3200"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cxnSp>
        <p:nvCxnSpPr>
          <p:cNvPr id="15" name="直線矢印コネクタ 14"/>
          <p:cNvCxnSpPr/>
          <p:nvPr/>
        </p:nvCxnSpPr>
        <p:spPr>
          <a:xfrm>
            <a:off x="3923928" y="2492896"/>
            <a:ext cx="23042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p:nvPr/>
        </p:nvCxnSpPr>
        <p:spPr>
          <a:xfrm>
            <a:off x="3907479" y="2492896"/>
            <a:ext cx="2304256" cy="8187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19" name="表 18"/>
          <p:cNvGraphicFramePr>
            <a:graphicFrameLocks noGrp="1"/>
          </p:cNvGraphicFramePr>
          <p:nvPr>
            <p:extLst>
              <p:ext uri="{D42A27DB-BD31-4B8C-83A1-F6EECF244321}">
                <p14:modId xmlns:p14="http://schemas.microsoft.com/office/powerpoint/2010/main" val="3123158263"/>
              </p:ext>
            </p:extLst>
          </p:nvPr>
        </p:nvGraphicFramePr>
        <p:xfrm>
          <a:off x="6242034" y="2168860"/>
          <a:ext cx="2518117" cy="648072"/>
        </p:xfrm>
        <a:graphic>
          <a:graphicData uri="http://schemas.openxmlformats.org/drawingml/2006/table">
            <a:tbl>
              <a:tblPr/>
              <a:tblGrid>
                <a:gridCol w="2518117"/>
              </a:tblGrid>
              <a:tr h="648072">
                <a:tc>
                  <a:txBody>
                    <a:bodyPr/>
                    <a:lstStyle/>
                    <a:p>
                      <a:r>
                        <a:rPr kumimoji="1" lang="ja-JP" altLang="en-US" sz="2800" dirty="0" smtClean="0"/>
                        <a:t>ゴムシート</a:t>
                      </a:r>
                      <a:endParaRPr kumimoji="1" lang="ja-JP" altLang="en-US" sz="2800"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20" name="表 19"/>
          <p:cNvGraphicFramePr>
            <a:graphicFrameLocks noGrp="1"/>
          </p:cNvGraphicFramePr>
          <p:nvPr>
            <p:extLst>
              <p:ext uri="{D42A27DB-BD31-4B8C-83A1-F6EECF244321}">
                <p14:modId xmlns:p14="http://schemas.microsoft.com/office/powerpoint/2010/main" val="3657014282"/>
              </p:ext>
            </p:extLst>
          </p:nvPr>
        </p:nvGraphicFramePr>
        <p:xfrm>
          <a:off x="6228184" y="2902263"/>
          <a:ext cx="2504049" cy="670754"/>
        </p:xfrm>
        <a:graphic>
          <a:graphicData uri="http://schemas.openxmlformats.org/drawingml/2006/table">
            <a:tbl>
              <a:tblPr/>
              <a:tblGrid>
                <a:gridCol w="2504049"/>
              </a:tblGrid>
              <a:tr h="670754">
                <a:tc>
                  <a:txBody>
                    <a:bodyPr/>
                    <a:lstStyle/>
                    <a:p>
                      <a:r>
                        <a:rPr kumimoji="1" lang="ja-JP" altLang="en-US" sz="2800" dirty="0" smtClean="0"/>
                        <a:t>塩ビシート</a:t>
                      </a:r>
                      <a:endParaRPr kumimoji="1" lang="ja-JP" altLang="en-US" sz="2800"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cxnSp>
        <p:nvCxnSpPr>
          <p:cNvPr id="22" name="直線矢印コネクタ 21"/>
          <p:cNvCxnSpPr/>
          <p:nvPr/>
        </p:nvCxnSpPr>
        <p:spPr>
          <a:xfrm>
            <a:off x="4067944" y="4437112"/>
            <a:ext cx="21602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23" name="表 22"/>
          <p:cNvGraphicFramePr>
            <a:graphicFrameLocks noGrp="1"/>
          </p:cNvGraphicFramePr>
          <p:nvPr>
            <p:extLst>
              <p:ext uri="{D42A27DB-BD31-4B8C-83A1-F6EECF244321}">
                <p14:modId xmlns:p14="http://schemas.microsoft.com/office/powerpoint/2010/main" val="2000753826"/>
              </p:ext>
            </p:extLst>
          </p:nvPr>
        </p:nvGraphicFramePr>
        <p:xfrm>
          <a:off x="6228184" y="4120234"/>
          <a:ext cx="2532184" cy="604910"/>
        </p:xfrm>
        <a:graphic>
          <a:graphicData uri="http://schemas.openxmlformats.org/drawingml/2006/table">
            <a:tbl>
              <a:tblPr/>
              <a:tblGrid>
                <a:gridCol w="2532184"/>
              </a:tblGrid>
              <a:tr h="604910">
                <a:tc>
                  <a:txBody>
                    <a:bodyPr/>
                    <a:lstStyle/>
                    <a:p>
                      <a:r>
                        <a:rPr kumimoji="1" lang="ja-JP" altLang="en-US" sz="2400" dirty="0" smtClean="0"/>
                        <a:t>ウレタン防水</a:t>
                      </a:r>
                      <a:endParaRPr kumimoji="1" lang="ja-JP" altLang="en-US" sz="2400"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cxnSp>
        <p:nvCxnSpPr>
          <p:cNvPr id="25" name="直線矢印コネクタ 24"/>
          <p:cNvCxnSpPr/>
          <p:nvPr/>
        </p:nvCxnSpPr>
        <p:spPr>
          <a:xfrm>
            <a:off x="4051495" y="4464605"/>
            <a:ext cx="2160240"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31" name="表 30"/>
          <p:cNvGraphicFramePr>
            <a:graphicFrameLocks noGrp="1"/>
          </p:cNvGraphicFramePr>
          <p:nvPr>
            <p:extLst>
              <p:ext uri="{D42A27DB-BD31-4B8C-83A1-F6EECF244321}">
                <p14:modId xmlns:p14="http://schemas.microsoft.com/office/powerpoint/2010/main" val="1372716667"/>
              </p:ext>
            </p:extLst>
          </p:nvPr>
        </p:nvGraphicFramePr>
        <p:xfrm>
          <a:off x="6260123" y="4979963"/>
          <a:ext cx="2504049" cy="576775"/>
        </p:xfrm>
        <a:graphic>
          <a:graphicData uri="http://schemas.openxmlformats.org/drawingml/2006/table">
            <a:tbl>
              <a:tblPr/>
              <a:tblGrid>
                <a:gridCol w="2504049"/>
              </a:tblGrid>
              <a:tr h="576775">
                <a:tc>
                  <a:txBody>
                    <a:bodyPr/>
                    <a:lstStyle/>
                    <a:p>
                      <a:r>
                        <a:rPr kumimoji="1" lang="en-US" altLang="ja-JP" sz="2400" dirty="0" smtClean="0"/>
                        <a:t>FRP</a:t>
                      </a:r>
                      <a:r>
                        <a:rPr kumimoji="1" lang="ja-JP" altLang="en-US" sz="2400" dirty="0" smtClean="0"/>
                        <a:t>防水</a:t>
                      </a:r>
                      <a:endParaRPr kumimoji="1" lang="ja-JP" altLang="en-US" sz="2400"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cxnSp>
        <p:nvCxnSpPr>
          <p:cNvPr id="33" name="直線矢印コネクタ 32"/>
          <p:cNvCxnSpPr/>
          <p:nvPr/>
        </p:nvCxnSpPr>
        <p:spPr>
          <a:xfrm>
            <a:off x="4067944" y="4464605"/>
            <a:ext cx="2160240" cy="162869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34" name="表 33"/>
          <p:cNvGraphicFramePr>
            <a:graphicFrameLocks noGrp="1"/>
          </p:cNvGraphicFramePr>
          <p:nvPr>
            <p:extLst>
              <p:ext uri="{D42A27DB-BD31-4B8C-83A1-F6EECF244321}">
                <p14:modId xmlns:p14="http://schemas.microsoft.com/office/powerpoint/2010/main" val="3867298695"/>
              </p:ext>
            </p:extLst>
          </p:nvPr>
        </p:nvGraphicFramePr>
        <p:xfrm>
          <a:off x="6288258" y="5852160"/>
          <a:ext cx="2504050" cy="604911"/>
        </p:xfrm>
        <a:graphic>
          <a:graphicData uri="http://schemas.openxmlformats.org/drawingml/2006/table">
            <a:tbl>
              <a:tblPr/>
              <a:tblGrid>
                <a:gridCol w="2504050"/>
              </a:tblGrid>
              <a:tr h="604911">
                <a:tc>
                  <a:txBody>
                    <a:bodyPr/>
                    <a:lstStyle/>
                    <a:p>
                      <a:r>
                        <a:rPr kumimoji="1" lang="ja-JP" altLang="en-US" sz="2500" dirty="0" smtClean="0"/>
                        <a:t>リボール式防水</a:t>
                      </a:r>
                      <a:endParaRPr kumimoji="1" lang="ja-JP" altLang="en-US" sz="2500"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extLst>
      <p:ext uri="{BB962C8B-B14F-4D97-AF65-F5344CB8AC3E}">
        <p14:creationId xmlns:p14="http://schemas.microsoft.com/office/powerpoint/2010/main" val="41892678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3200" dirty="0" smtClean="0"/>
              <a:t>リボール式防水は有害物質が含まれておらず</a:t>
            </a:r>
            <a:endParaRPr kumimoji="1" lang="ja-JP" altLang="en-US" sz="3200" dirty="0"/>
          </a:p>
        </p:txBody>
      </p:sp>
      <p:sp>
        <p:nvSpPr>
          <p:cNvPr id="3" name="コンテンツ プレースホルダー 2"/>
          <p:cNvSpPr>
            <a:spLocks noGrp="1"/>
          </p:cNvSpPr>
          <p:nvPr>
            <p:ph idx="1"/>
          </p:nvPr>
        </p:nvSpPr>
        <p:spPr/>
        <p:txBody>
          <a:bodyPr/>
          <a:lstStyle/>
          <a:p>
            <a:pPr marL="0" indent="0">
              <a:buNone/>
            </a:pPr>
            <a:r>
              <a:rPr lang="ja-JP" altLang="en-US" dirty="0"/>
              <a:t>施主</a:t>
            </a:r>
            <a:r>
              <a:rPr lang="ja-JP" altLang="en-US" dirty="0" smtClean="0"/>
              <a:t>様</a:t>
            </a:r>
            <a:endParaRPr lang="en-US" altLang="ja-JP" dirty="0" smtClean="0"/>
          </a:p>
          <a:p>
            <a:pPr marL="0" indent="0">
              <a:buNone/>
            </a:pPr>
            <a:r>
              <a:rPr lang="ja-JP" altLang="en-US" dirty="0"/>
              <a:t>近隣</a:t>
            </a:r>
            <a:r>
              <a:rPr lang="ja-JP" altLang="en-US" dirty="0" smtClean="0"/>
              <a:t>住民</a:t>
            </a:r>
            <a:endParaRPr lang="en-US" altLang="ja-JP" dirty="0" smtClean="0"/>
          </a:p>
          <a:p>
            <a:pPr marL="0" indent="0">
              <a:buNone/>
            </a:pPr>
            <a:r>
              <a:rPr lang="ja-JP" altLang="en-US" dirty="0"/>
              <a:t>施工</a:t>
            </a:r>
            <a:r>
              <a:rPr lang="ja-JP" altLang="en-US" dirty="0" smtClean="0"/>
              <a:t>業者様に対して</a:t>
            </a:r>
            <a:endParaRPr lang="en-US" altLang="ja-JP" dirty="0" smtClean="0"/>
          </a:p>
          <a:p>
            <a:pPr marL="0" indent="0">
              <a:buNone/>
            </a:pPr>
            <a:r>
              <a:rPr lang="ja-JP" altLang="en-US" sz="7200" dirty="0" smtClean="0"/>
              <a:t>安心</a:t>
            </a:r>
            <a:r>
              <a:rPr lang="ja-JP" altLang="en-US" sz="7200" dirty="0"/>
              <a:t>・</a:t>
            </a:r>
            <a:r>
              <a:rPr lang="ja-JP" altLang="en-US" sz="7200" dirty="0" smtClean="0"/>
              <a:t>安全な防水材です　ニッコリ</a:t>
            </a:r>
            <a:endParaRPr lang="en-US" altLang="ja-JP" sz="7200" dirty="0" smtClean="0"/>
          </a:p>
          <a:p>
            <a:pPr marL="0" indent="0">
              <a:buNone/>
            </a:pPr>
            <a:endParaRPr lang="en-US" altLang="ja-JP" dirty="0" smtClean="0"/>
          </a:p>
          <a:p>
            <a:pPr marL="0" indent="0">
              <a:buNone/>
            </a:pPr>
            <a:endParaRPr lang="en-US" altLang="ja-JP" dirty="0" smtClean="0"/>
          </a:p>
        </p:txBody>
      </p:sp>
    </p:spTree>
    <p:extLst>
      <p:ext uri="{BB962C8B-B14F-4D97-AF65-F5344CB8AC3E}">
        <p14:creationId xmlns:p14="http://schemas.microsoft.com/office/powerpoint/2010/main" val="26478046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9512" y="764704"/>
            <a:ext cx="8784976" cy="1470025"/>
          </a:xfrm>
        </p:spPr>
        <p:txBody>
          <a:bodyPr>
            <a:normAutofit/>
          </a:bodyPr>
          <a:lstStyle/>
          <a:p>
            <a:r>
              <a:rPr kumimoji="1" lang="ja-JP" altLang="en-US" sz="4000" dirty="0" smtClean="0"/>
              <a:t>水性で安全な防水材なことはわかった</a:t>
            </a:r>
            <a:endParaRPr kumimoji="1" lang="ja-JP" altLang="en-US" sz="4000" dirty="0"/>
          </a:p>
        </p:txBody>
      </p:sp>
      <p:sp>
        <p:nvSpPr>
          <p:cNvPr id="3" name="サブタイトル 2"/>
          <p:cNvSpPr>
            <a:spLocks noGrp="1"/>
          </p:cNvSpPr>
          <p:nvPr>
            <p:ph type="subTitle" idx="1"/>
          </p:nvPr>
        </p:nvSpPr>
        <p:spPr>
          <a:xfrm>
            <a:off x="1331640" y="2780928"/>
            <a:ext cx="6400800" cy="3960440"/>
          </a:xfrm>
        </p:spPr>
        <p:txBody>
          <a:bodyPr>
            <a:noAutofit/>
          </a:bodyPr>
          <a:lstStyle/>
          <a:p>
            <a:r>
              <a:rPr kumimoji="1" lang="ja-JP" altLang="en-US" sz="4000" u="sng" dirty="0" smtClean="0">
                <a:solidFill>
                  <a:srgbClr val="FF0000"/>
                </a:solidFill>
              </a:rPr>
              <a:t>けれども</a:t>
            </a:r>
            <a:r>
              <a:rPr kumimoji="1" lang="en-US" altLang="ja-JP" sz="4000" u="sng" dirty="0" smtClean="0">
                <a:solidFill>
                  <a:srgbClr val="FF0000"/>
                </a:solidFill>
              </a:rPr>
              <a:t>FRP</a:t>
            </a:r>
            <a:r>
              <a:rPr kumimoji="1" lang="ja-JP" altLang="en-US" sz="4000" u="sng" dirty="0" smtClean="0">
                <a:solidFill>
                  <a:srgbClr val="FF0000"/>
                </a:solidFill>
              </a:rPr>
              <a:t>防水のように木造住宅に使用できないのではないか？</a:t>
            </a:r>
            <a:endParaRPr kumimoji="1" lang="en-US" altLang="ja-JP" sz="4000" u="sng" dirty="0" smtClean="0">
              <a:solidFill>
                <a:srgbClr val="FF0000"/>
              </a:solidFill>
            </a:endParaRPr>
          </a:p>
          <a:p>
            <a:pPr algn="l"/>
            <a:r>
              <a:rPr lang="ja-JP" altLang="en-US" sz="4000" u="sng" dirty="0">
                <a:solidFill>
                  <a:srgbClr val="FF0000"/>
                </a:solidFill>
              </a:rPr>
              <a:t>　</a:t>
            </a:r>
            <a:r>
              <a:rPr lang="ja-JP" altLang="en-US" sz="4000" u="sng" dirty="0" smtClean="0">
                <a:solidFill>
                  <a:schemeClr val="tx1"/>
                </a:solidFill>
              </a:rPr>
              <a:t>木造住宅は動きが強い為防水材によっては不可の場合があります</a:t>
            </a:r>
            <a:endParaRPr kumimoji="1" lang="en-US" altLang="ja-JP" sz="4000" u="sng" dirty="0" smtClean="0">
              <a:solidFill>
                <a:srgbClr val="FF0000"/>
              </a:solidFill>
            </a:endParaRPr>
          </a:p>
          <a:p>
            <a:endParaRPr kumimoji="1" lang="ja-JP" altLang="en-US" sz="4000" u="sng" dirty="0">
              <a:solidFill>
                <a:srgbClr val="FF0000"/>
              </a:solidFill>
            </a:endParaRPr>
          </a:p>
        </p:txBody>
      </p:sp>
    </p:spTree>
    <p:extLst>
      <p:ext uri="{BB962C8B-B14F-4D97-AF65-F5344CB8AC3E}">
        <p14:creationId xmlns:p14="http://schemas.microsoft.com/office/powerpoint/2010/main" val="1671826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457200" y="274638"/>
            <a:ext cx="8229600" cy="2110246"/>
          </a:xfrm>
        </p:spPr>
        <p:txBody>
          <a:bodyPr>
            <a:normAutofit/>
          </a:bodyPr>
          <a:lstStyle/>
          <a:p>
            <a:r>
              <a:rPr kumimoji="1" lang="ja-JP" altLang="en-US" sz="4000" dirty="0" smtClean="0">
                <a:solidFill>
                  <a:srgbClr val="FF0000"/>
                </a:solidFill>
              </a:rPr>
              <a:t>木造住宅</a:t>
            </a:r>
            <a:r>
              <a:rPr lang="ja-JP" altLang="en-US" sz="4000" dirty="0" smtClean="0">
                <a:solidFill>
                  <a:srgbClr val="FF0000"/>
                </a:solidFill>
              </a:rPr>
              <a:t>でもちろん大丈夫です</a:t>
            </a:r>
            <a:r>
              <a:rPr kumimoji="1" lang="en-US" altLang="ja-JP" sz="4000" dirty="0" smtClean="0">
                <a:solidFill>
                  <a:srgbClr val="FF0000"/>
                </a:solidFill>
              </a:rPr>
              <a:t/>
            </a:r>
            <a:br>
              <a:rPr kumimoji="1" lang="en-US" altLang="ja-JP" sz="4000" dirty="0" smtClean="0">
                <a:solidFill>
                  <a:srgbClr val="FF0000"/>
                </a:solidFill>
              </a:rPr>
            </a:br>
            <a:r>
              <a:rPr lang="ja-JP" altLang="en-US" sz="2700" dirty="0" smtClean="0"/>
              <a:t>・国土交通大臣認定屋根飛火試験</a:t>
            </a:r>
            <a:r>
              <a:rPr kumimoji="1" lang="en-US" altLang="ja-JP" sz="2700" dirty="0" smtClean="0"/>
              <a:t/>
            </a:r>
            <a:br>
              <a:rPr kumimoji="1" lang="en-US" altLang="ja-JP" sz="2700" dirty="0" smtClean="0"/>
            </a:br>
            <a:r>
              <a:rPr kumimoji="1" lang="ja-JP" altLang="en-US" sz="2700" dirty="0" smtClean="0"/>
              <a:t>・</a:t>
            </a:r>
            <a:r>
              <a:rPr lang="ja-JP" altLang="en-US" sz="2700" dirty="0" smtClean="0"/>
              <a:t>耐摩耗性に優れる→物干しでの頻繁な歩行にも耐える</a:t>
            </a:r>
            <a:r>
              <a:rPr lang="en-US" altLang="ja-JP" sz="2700" dirty="0" smtClean="0"/>
              <a:t/>
            </a:r>
            <a:br>
              <a:rPr lang="en-US" altLang="ja-JP" sz="2700" dirty="0" smtClean="0"/>
            </a:br>
            <a:r>
              <a:rPr lang="ja-JP" altLang="en-US" sz="2700" dirty="0" smtClean="0"/>
              <a:t>・追従性→塗膜の柔軟性や副資材「穴あきテープ」</a:t>
            </a:r>
            <a:endParaRPr kumimoji="1" lang="ja-JP" altLang="en-US" sz="2700" dirty="0"/>
          </a:p>
        </p:txBody>
      </p:sp>
      <p:sp>
        <p:nvSpPr>
          <p:cNvPr id="5" name="テキスト プレースホルダー 4"/>
          <p:cNvSpPr>
            <a:spLocks noGrp="1"/>
          </p:cNvSpPr>
          <p:nvPr>
            <p:ph type="body" idx="1"/>
          </p:nvPr>
        </p:nvSpPr>
        <p:spPr>
          <a:xfrm>
            <a:off x="179512" y="2564904"/>
            <a:ext cx="4040188" cy="360040"/>
          </a:xfrm>
        </p:spPr>
        <p:txBody>
          <a:bodyPr>
            <a:normAutofit fontScale="85000" lnSpcReduction="20000"/>
          </a:bodyPr>
          <a:lstStyle/>
          <a:p>
            <a:r>
              <a:rPr kumimoji="1" lang="ja-JP" altLang="en-US" dirty="0" smtClean="0"/>
              <a:t>　　　　　　　　　　施工前</a:t>
            </a:r>
            <a:endParaRPr kumimoji="1" lang="ja-JP" altLang="en-US" dirty="0"/>
          </a:p>
        </p:txBody>
      </p:sp>
      <p:pic>
        <p:nvPicPr>
          <p:cNvPr id="9" name="コンテンツ プレースホルダー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07504" y="3140968"/>
            <a:ext cx="4389884" cy="3030141"/>
          </a:xfrm>
        </p:spPr>
      </p:pic>
      <p:sp>
        <p:nvSpPr>
          <p:cNvPr id="7" name="テキスト プレースホルダー 6"/>
          <p:cNvSpPr>
            <a:spLocks noGrp="1"/>
          </p:cNvSpPr>
          <p:nvPr>
            <p:ph type="body" sz="quarter" idx="3"/>
          </p:nvPr>
        </p:nvSpPr>
        <p:spPr>
          <a:xfrm>
            <a:off x="4644008" y="2564904"/>
            <a:ext cx="4041775" cy="360040"/>
          </a:xfrm>
        </p:spPr>
        <p:txBody>
          <a:bodyPr>
            <a:normAutofit fontScale="85000" lnSpcReduction="20000"/>
          </a:bodyPr>
          <a:lstStyle/>
          <a:p>
            <a:r>
              <a:rPr kumimoji="1" lang="ja-JP" altLang="en-US" dirty="0" smtClean="0"/>
              <a:t>　　　　　　　　　施工後</a:t>
            </a:r>
            <a:endParaRPr kumimoji="1" lang="ja-JP" altLang="en-US" dirty="0"/>
          </a:p>
        </p:txBody>
      </p:sp>
      <p:pic>
        <p:nvPicPr>
          <p:cNvPr id="10" name="コンテンツ プレースホルダー 9"/>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644008" y="3140968"/>
            <a:ext cx="4391471" cy="3031331"/>
          </a:xfrm>
        </p:spPr>
      </p:pic>
      <p:sp>
        <p:nvSpPr>
          <p:cNvPr id="8" name="テキスト プレースホルダー 6"/>
          <p:cNvSpPr txBox="1">
            <a:spLocks/>
          </p:cNvSpPr>
          <p:nvPr/>
        </p:nvSpPr>
        <p:spPr>
          <a:xfrm>
            <a:off x="2775520" y="2204864"/>
            <a:ext cx="4041775" cy="360040"/>
          </a:xfrm>
          <a:prstGeom prst="rect">
            <a:avLst/>
          </a:prstGeom>
        </p:spPr>
        <p:txBody>
          <a:bodyPr vert="horz" lIns="91440" tIns="45720" rIns="91440" bIns="45720" rtlCol="0" anchor="b">
            <a:normAutofit fontScale="85000" lnSpcReduction="20000"/>
          </a:bodyPr>
          <a:lstStyle>
            <a:lvl1pPr marL="0" indent="0" algn="l" defTabSz="914400" rtl="0" eaLnBrk="1" latinLnBrk="0" hangingPunct="1">
              <a:spcBef>
                <a:spcPct val="20000"/>
              </a:spcBef>
              <a:buFont typeface="Arial" panose="020B0604020202020204" pitchFamily="34" charset="0"/>
              <a:buNone/>
              <a:defRPr kumimoji="1" sz="24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kumimoji="1"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kumimoji="1"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9pPr>
          </a:lstStyle>
          <a:p>
            <a:r>
              <a:rPr lang="ja-JP" altLang="en-US" dirty="0" smtClean="0"/>
              <a:t>　　　　　　　　　</a:t>
            </a:r>
            <a:endParaRPr lang="ja-JP" altLang="en-US" dirty="0"/>
          </a:p>
        </p:txBody>
      </p:sp>
      <p:sp>
        <p:nvSpPr>
          <p:cNvPr id="11" name="テキスト プレースホルダー 6"/>
          <p:cNvSpPr txBox="1">
            <a:spLocks/>
          </p:cNvSpPr>
          <p:nvPr/>
        </p:nvSpPr>
        <p:spPr>
          <a:xfrm>
            <a:off x="4401343" y="2744924"/>
            <a:ext cx="557808" cy="360040"/>
          </a:xfrm>
          <a:prstGeom prst="rect">
            <a:avLst/>
          </a:prstGeom>
        </p:spPr>
        <p:txBody>
          <a:bodyPr vert="horz" lIns="91440" tIns="45720" rIns="91440" bIns="45720" rtlCol="0" anchor="b">
            <a:normAutofit fontScale="25000" lnSpcReduction="20000"/>
          </a:bodyPr>
          <a:lstStyle>
            <a:lvl1pPr marL="0" indent="0" algn="l" defTabSz="914400" rtl="0" eaLnBrk="1" latinLnBrk="0" hangingPunct="1">
              <a:spcBef>
                <a:spcPct val="20000"/>
              </a:spcBef>
              <a:buFont typeface="Arial" panose="020B0604020202020204" pitchFamily="34" charset="0"/>
              <a:buNone/>
              <a:defRPr kumimoji="1" sz="24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kumimoji="1"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kumimoji="1"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9pPr>
          </a:lstStyle>
          <a:p>
            <a:r>
              <a:rPr lang="ja-JP" altLang="en-US" dirty="0" smtClean="0"/>
              <a:t>　　　　　　　　　</a:t>
            </a:r>
            <a:r>
              <a:rPr lang="ja-JP" altLang="en-US" sz="12800" dirty="0" smtClean="0"/>
              <a:t>→</a:t>
            </a:r>
            <a:endParaRPr lang="ja-JP" altLang="en-US" sz="12800" dirty="0"/>
          </a:p>
        </p:txBody>
      </p:sp>
    </p:spTree>
    <p:extLst>
      <p:ext uri="{BB962C8B-B14F-4D97-AF65-F5344CB8AC3E}">
        <p14:creationId xmlns:p14="http://schemas.microsoft.com/office/powerpoint/2010/main" val="15783455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FRP</a:t>
            </a:r>
            <a:r>
              <a:rPr kumimoji="1" lang="ja-JP" altLang="en-US" dirty="0" smtClean="0"/>
              <a:t>合板継目の動きによる割れ</a:t>
            </a:r>
            <a:endParaRPr kumimoji="1" lang="ja-JP" altLang="en-US" dirty="0"/>
          </a:p>
        </p:txBody>
      </p:sp>
      <p:pic>
        <p:nvPicPr>
          <p:cNvPr id="8" name="コンテンツ プレースホルダー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95736" y="1600200"/>
            <a:ext cx="5112567" cy="5069160"/>
          </a:xfrm>
        </p:spPr>
      </p:pic>
    </p:spTree>
    <p:extLst>
      <p:ext uri="{BB962C8B-B14F-4D97-AF65-F5344CB8AC3E}">
        <p14:creationId xmlns:p14="http://schemas.microsoft.com/office/powerpoint/2010/main" val="13359669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ja-JP" altLang="en-US" dirty="0" smtClean="0"/>
              <a:t>リボールは合板継目に穴あきテープを貼りクラック防止します</a:t>
            </a:r>
            <a:endParaRPr kumimoji="1" lang="ja-JP" altLang="en-US" dirty="0"/>
          </a:p>
        </p:txBody>
      </p:sp>
      <p:pic>
        <p:nvPicPr>
          <p:cNvPr id="4" name="コンテンツ プレースホルダー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7763534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4800" b="1" dirty="0" smtClean="0">
                <a:solidFill>
                  <a:srgbClr val="FF0000"/>
                </a:solidFill>
              </a:rPr>
              <a:t>水性は接着力が悪いのでは</a:t>
            </a:r>
            <a:endParaRPr kumimoji="1" lang="ja-JP" altLang="en-US" sz="4800" b="1" dirty="0">
              <a:solidFill>
                <a:srgbClr val="FF0000"/>
              </a:solidFill>
            </a:endParaRPr>
          </a:p>
        </p:txBody>
      </p:sp>
      <p:sp>
        <p:nvSpPr>
          <p:cNvPr id="3" name="コンテンツ プレースホルダー 2"/>
          <p:cNvSpPr>
            <a:spLocks noGrp="1"/>
          </p:cNvSpPr>
          <p:nvPr>
            <p:ph idx="1"/>
          </p:nvPr>
        </p:nvSpPr>
        <p:spPr/>
        <p:txBody>
          <a:bodyPr>
            <a:normAutofit/>
          </a:bodyPr>
          <a:lstStyle/>
          <a:p>
            <a:r>
              <a:rPr kumimoji="1" lang="ja-JP" altLang="en-US" sz="4400" dirty="0" smtClean="0"/>
              <a:t>たしかに水性のペンで金属に字を書こうとするとインクがにじみます</a:t>
            </a:r>
            <a:endParaRPr kumimoji="1" lang="en-US" altLang="ja-JP" sz="4400" dirty="0" smtClean="0"/>
          </a:p>
          <a:p>
            <a:r>
              <a:rPr lang="ja-JP" altLang="en-US" sz="4400" dirty="0" smtClean="0"/>
              <a:t>また水性塗料でも金属に塗る場合は下地のプライマーは溶剤を使いますね</a:t>
            </a:r>
            <a:endParaRPr kumimoji="1" lang="ja-JP" altLang="en-US" sz="4400" dirty="0"/>
          </a:p>
        </p:txBody>
      </p:sp>
    </p:spTree>
    <p:extLst>
      <p:ext uri="{BB962C8B-B14F-4D97-AF65-F5344CB8AC3E}">
        <p14:creationId xmlns:p14="http://schemas.microsoft.com/office/powerpoint/2010/main" val="9350638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ja-JP" altLang="en-US" sz="4800" dirty="0" smtClean="0">
                <a:solidFill>
                  <a:srgbClr val="FF0000"/>
                </a:solidFill>
              </a:rPr>
              <a:t>接着力を活かした施工例</a:t>
            </a:r>
          </a:p>
        </p:txBody>
      </p:sp>
      <p:sp>
        <p:nvSpPr>
          <p:cNvPr id="3" name="テキスト プレースホルダー 2"/>
          <p:cNvSpPr>
            <a:spLocks noGrp="1"/>
          </p:cNvSpPr>
          <p:nvPr>
            <p:ph type="body" idx="1"/>
          </p:nvPr>
        </p:nvSpPr>
        <p:spPr>
          <a:xfrm>
            <a:off x="179512" y="1700808"/>
            <a:ext cx="4320480" cy="639762"/>
          </a:xfrm>
        </p:spPr>
        <p:txBody>
          <a:bodyPr>
            <a:normAutofit/>
          </a:bodyPr>
          <a:lstStyle/>
          <a:p>
            <a:r>
              <a:rPr lang="ja-JP" altLang="en-US" sz="2000" dirty="0" smtClean="0"/>
              <a:t>天窓のガラスにも塗り込</a:t>
            </a:r>
            <a:r>
              <a:rPr lang="ja-JP" altLang="en-US" sz="2000" dirty="0"/>
              <a:t>むこと</a:t>
            </a:r>
            <a:r>
              <a:rPr lang="ja-JP" altLang="en-US" sz="2000" dirty="0" smtClean="0"/>
              <a:t>が可能</a:t>
            </a:r>
            <a:endParaRPr kumimoji="1" lang="ja-JP" altLang="en-US" sz="2000" dirty="0"/>
          </a:p>
        </p:txBody>
      </p:sp>
      <p:pic>
        <p:nvPicPr>
          <p:cNvPr id="7" name="コンテンツ プレースホルダー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07504" y="2348880"/>
            <a:ext cx="4392488" cy="3528392"/>
          </a:xfrm>
        </p:spPr>
      </p:pic>
      <p:sp>
        <p:nvSpPr>
          <p:cNvPr id="5" name="テキスト プレースホルダー 4"/>
          <p:cNvSpPr>
            <a:spLocks noGrp="1"/>
          </p:cNvSpPr>
          <p:nvPr>
            <p:ph type="body" sz="quarter" idx="3"/>
          </p:nvPr>
        </p:nvSpPr>
        <p:spPr>
          <a:xfrm>
            <a:off x="4587670" y="1628800"/>
            <a:ext cx="4433156" cy="639762"/>
          </a:xfrm>
        </p:spPr>
        <p:txBody>
          <a:bodyPr>
            <a:normAutofit/>
          </a:bodyPr>
          <a:lstStyle/>
          <a:p>
            <a:pPr algn="ctr"/>
            <a:r>
              <a:rPr kumimoji="1" lang="ja-JP" altLang="en-US" sz="1800" dirty="0" smtClean="0"/>
              <a:t>タイルの防滑の為施工</a:t>
            </a:r>
            <a:endParaRPr kumimoji="1" lang="ja-JP" altLang="en-US" sz="1800" dirty="0"/>
          </a:p>
        </p:txBody>
      </p:sp>
      <p:pic>
        <p:nvPicPr>
          <p:cNvPr id="8" name="コンテンツ プレースホルダー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644008" y="2348880"/>
            <a:ext cx="4320480" cy="2016224"/>
          </a:xfrm>
        </p:spPr>
      </p:pic>
      <p:pic>
        <p:nvPicPr>
          <p:cNvPr id="9" name="図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008" y="4494266"/>
            <a:ext cx="4392488" cy="2279512"/>
          </a:xfrm>
          <a:prstGeom prst="rect">
            <a:avLst/>
          </a:prstGeom>
        </p:spPr>
      </p:pic>
    </p:spTree>
    <p:extLst>
      <p:ext uri="{BB962C8B-B14F-4D97-AF65-F5344CB8AC3E}">
        <p14:creationId xmlns:p14="http://schemas.microsoft.com/office/powerpoint/2010/main" val="19653849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9512" y="404664"/>
            <a:ext cx="8784976" cy="1373014"/>
          </a:xfrm>
        </p:spPr>
        <p:txBody>
          <a:bodyPr>
            <a:normAutofit fontScale="90000"/>
          </a:bodyPr>
          <a:lstStyle/>
          <a:p>
            <a:pPr algn="l"/>
            <a:r>
              <a:rPr kumimoji="1" lang="ja-JP" altLang="en-US" sz="5300" dirty="0" smtClean="0">
                <a:solidFill>
                  <a:srgbClr val="FF0000"/>
                </a:solidFill>
              </a:rPr>
              <a:t>　自動車工場金属屋根の防水</a:t>
            </a:r>
            <a:r>
              <a:rPr kumimoji="1" lang="en-US" altLang="ja-JP" sz="5300" dirty="0" smtClean="0">
                <a:solidFill>
                  <a:srgbClr val="FF0000"/>
                </a:solidFill>
              </a:rPr>
              <a:t/>
            </a:r>
            <a:br>
              <a:rPr kumimoji="1" lang="en-US" altLang="ja-JP" sz="5300" dirty="0" smtClean="0">
                <a:solidFill>
                  <a:srgbClr val="FF0000"/>
                </a:solidFill>
              </a:rPr>
            </a:br>
            <a:r>
              <a:rPr kumimoji="1" lang="ja-JP" altLang="en-US" sz="5300" dirty="0" smtClean="0">
                <a:solidFill>
                  <a:srgbClr val="FF0000"/>
                </a:solidFill>
              </a:rPr>
              <a:t>　</a:t>
            </a:r>
            <a:r>
              <a:rPr lang="ja-JP" altLang="en-US" sz="3600" dirty="0" smtClean="0"/>
              <a:t>・金属に強力に接着</a:t>
            </a:r>
            <a:r>
              <a:rPr lang="en-US" altLang="ja-JP" sz="3600" dirty="0" smtClean="0"/>
              <a:t/>
            </a:r>
            <a:br>
              <a:rPr lang="en-US" altLang="ja-JP" sz="3600" dirty="0" smtClean="0"/>
            </a:br>
            <a:r>
              <a:rPr lang="ja-JP" altLang="en-US" sz="3600" dirty="0" smtClean="0"/>
              <a:t>　・勾配がついていても塗膜厚確保が容易</a:t>
            </a:r>
            <a:endParaRPr kumimoji="1" lang="ja-JP" altLang="en-US" sz="3600" dirty="0"/>
          </a:p>
        </p:txBody>
      </p:sp>
      <p:sp>
        <p:nvSpPr>
          <p:cNvPr id="3" name="テキスト プレースホルダー 2"/>
          <p:cNvSpPr>
            <a:spLocks noGrp="1"/>
          </p:cNvSpPr>
          <p:nvPr>
            <p:ph type="body" idx="1"/>
          </p:nvPr>
        </p:nvSpPr>
        <p:spPr>
          <a:xfrm>
            <a:off x="323528" y="2276872"/>
            <a:ext cx="4040188" cy="330051"/>
          </a:xfrm>
        </p:spPr>
        <p:txBody>
          <a:bodyPr>
            <a:normAutofit fontScale="77500" lnSpcReduction="20000"/>
          </a:bodyPr>
          <a:lstStyle/>
          <a:p>
            <a:pPr algn="ctr"/>
            <a:r>
              <a:rPr lang="ja-JP" altLang="en-US" dirty="0" smtClean="0"/>
              <a:t>　瓦棒（施工後９年）</a:t>
            </a:r>
            <a:endParaRPr kumimoji="1" lang="ja-JP" altLang="en-US" dirty="0"/>
          </a:p>
        </p:txBody>
      </p:sp>
      <p:pic>
        <p:nvPicPr>
          <p:cNvPr id="7" name="コンテンツ プレースホルダー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07504" y="2924944"/>
            <a:ext cx="4399206" cy="3744416"/>
          </a:xfrm>
        </p:spPr>
      </p:pic>
      <p:sp>
        <p:nvSpPr>
          <p:cNvPr id="5" name="テキスト プレースホルダー 4"/>
          <p:cNvSpPr>
            <a:spLocks noGrp="1"/>
          </p:cNvSpPr>
          <p:nvPr>
            <p:ph type="body" sz="quarter" idx="3"/>
          </p:nvPr>
        </p:nvSpPr>
        <p:spPr>
          <a:xfrm>
            <a:off x="4644008" y="2276872"/>
            <a:ext cx="4041775" cy="330051"/>
          </a:xfrm>
        </p:spPr>
        <p:txBody>
          <a:bodyPr>
            <a:normAutofit fontScale="77500" lnSpcReduction="20000"/>
          </a:bodyPr>
          <a:lstStyle/>
          <a:p>
            <a:pPr algn="ctr"/>
            <a:r>
              <a:rPr kumimoji="1" lang="ja-JP" altLang="en-US" dirty="0" smtClean="0"/>
              <a:t>煙突</a:t>
            </a:r>
            <a:r>
              <a:rPr kumimoji="1" lang="en-US" altLang="ja-JP" dirty="0" smtClean="0"/>
              <a:t>(</a:t>
            </a:r>
            <a:r>
              <a:rPr kumimoji="1" lang="ja-JP" altLang="en-US" dirty="0" smtClean="0"/>
              <a:t>施工後９年経過</a:t>
            </a:r>
            <a:r>
              <a:rPr kumimoji="1" lang="en-US" altLang="ja-JP" dirty="0" smtClean="0"/>
              <a:t>)</a:t>
            </a:r>
            <a:endParaRPr kumimoji="1" lang="ja-JP" altLang="en-US" dirty="0"/>
          </a:p>
        </p:txBody>
      </p:sp>
      <p:pic>
        <p:nvPicPr>
          <p:cNvPr id="8" name="コンテンツ プレースホルダー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716016" y="2924944"/>
            <a:ext cx="4320480" cy="3744416"/>
          </a:xfrm>
        </p:spPr>
      </p:pic>
    </p:spTree>
    <p:extLst>
      <p:ext uri="{BB962C8B-B14F-4D97-AF65-F5344CB8AC3E}">
        <p14:creationId xmlns:p14="http://schemas.microsoft.com/office/powerpoint/2010/main" val="22579596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9512" y="2420888"/>
            <a:ext cx="8964488" cy="1143000"/>
          </a:xfrm>
        </p:spPr>
        <p:txBody>
          <a:bodyPr>
            <a:normAutofit fontScale="90000"/>
          </a:bodyPr>
          <a:lstStyle/>
          <a:p>
            <a:r>
              <a:rPr kumimoji="1" lang="ja-JP" altLang="en-US" dirty="0" smtClean="0"/>
              <a:t>あらゆる既存防水を改修工事できます</a:t>
            </a:r>
            <a:endParaRPr kumimoji="1" lang="ja-JP" altLang="en-US" dirty="0"/>
          </a:p>
        </p:txBody>
      </p:sp>
      <p:sp>
        <p:nvSpPr>
          <p:cNvPr id="3" name="コンテンツ プレースホルダー 2"/>
          <p:cNvSpPr>
            <a:spLocks noGrp="1"/>
          </p:cNvSpPr>
          <p:nvPr>
            <p:ph idx="1"/>
          </p:nvPr>
        </p:nvSpPr>
        <p:spPr/>
        <p:txBody>
          <a:bodyPr/>
          <a:lstStyle/>
          <a:p>
            <a:endParaRPr kumimoji="1" lang="ja-JP" altLang="en-US" b="1" dirty="0"/>
          </a:p>
        </p:txBody>
      </p:sp>
    </p:spTree>
    <p:extLst>
      <p:ext uri="{BB962C8B-B14F-4D97-AF65-F5344CB8AC3E}">
        <p14:creationId xmlns:p14="http://schemas.microsoft.com/office/powerpoint/2010/main" val="25596052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a:xfrm>
            <a:off x="0" y="1484784"/>
            <a:ext cx="9036496" cy="720080"/>
          </a:xfrm>
        </p:spPr>
        <p:txBody>
          <a:bodyPr>
            <a:normAutofit fontScale="90000"/>
          </a:bodyPr>
          <a:lstStyle/>
          <a:p>
            <a:pPr algn="l"/>
            <a:r>
              <a:rPr lang="ja-JP" altLang="en-US" sz="4000" dirty="0" smtClean="0">
                <a:solidFill>
                  <a:srgbClr val="FF0000"/>
                </a:solidFill>
              </a:rPr>
              <a:t>　　接着力を活かして</a:t>
            </a:r>
            <a:r>
              <a:rPr lang="en-US" altLang="ja-JP" sz="4000" dirty="0" smtClean="0">
                <a:solidFill>
                  <a:srgbClr val="FF0000"/>
                </a:solidFill>
              </a:rPr>
              <a:t>FRP</a:t>
            </a:r>
            <a:r>
              <a:rPr lang="ja-JP" altLang="en-US" sz="4000" dirty="0" smtClean="0">
                <a:solidFill>
                  <a:srgbClr val="FF0000"/>
                </a:solidFill>
              </a:rPr>
              <a:t>防水の改修工事に</a:t>
            </a:r>
            <a:r>
              <a:rPr lang="en-US" altLang="ja-JP" sz="4000" dirty="0" smtClean="0">
                <a:solidFill>
                  <a:srgbClr val="FF0000"/>
                </a:solidFill>
              </a:rPr>
              <a:t/>
            </a:r>
            <a:br>
              <a:rPr lang="en-US" altLang="ja-JP" sz="4000" dirty="0" smtClean="0">
                <a:solidFill>
                  <a:srgbClr val="FF0000"/>
                </a:solidFill>
              </a:rPr>
            </a:br>
            <a:r>
              <a:rPr lang="ja-JP" altLang="en-US" sz="2200" dirty="0" smtClean="0"/>
              <a:t>・</a:t>
            </a:r>
            <a:r>
              <a:rPr lang="ja-JP" altLang="en-US" sz="3100" dirty="0" smtClean="0"/>
              <a:t>リボール式防水は臭気が弱いので住人や近隣に迷惑が　　　　</a:t>
            </a:r>
            <a:r>
              <a:rPr lang="en-US" altLang="ja-JP" sz="3100" dirty="0" smtClean="0"/>
              <a:t/>
            </a:r>
            <a:br>
              <a:rPr lang="en-US" altLang="ja-JP" sz="3100" dirty="0" smtClean="0"/>
            </a:br>
            <a:r>
              <a:rPr lang="ja-JP" altLang="en-US" sz="3100" dirty="0" smtClean="0"/>
              <a:t>　かかりません</a:t>
            </a:r>
            <a:r>
              <a:rPr lang="en-US" altLang="ja-JP" sz="3100" dirty="0" smtClean="0"/>
              <a:t/>
            </a:r>
            <a:br>
              <a:rPr lang="en-US" altLang="ja-JP" sz="3100" dirty="0" smtClean="0"/>
            </a:br>
            <a:r>
              <a:rPr lang="ja-JP" altLang="en-US" sz="2200" dirty="0" smtClean="0"/>
              <a:t>・</a:t>
            </a:r>
            <a:r>
              <a:rPr lang="ja-JP" altLang="en-US" sz="3100" dirty="0" smtClean="0"/>
              <a:t>立ち上がりが低くても施工用具が入れば防水可能</a:t>
            </a:r>
            <a:r>
              <a:rPr lang="en-US" altLang="ja-JP" sz="3100" dirty="0" smtClean="0"/>
              <a:t/>
            </a:r>
            <a:br>
              <a:rPr lang="en-US" altLang="ja-JP" sz="3100" dirty="0" smtClean="0"/>
            </a:br>
            <a:r>
              <a:rPr lang="ja-JP" altLang="en-US" sz="2700" dirty="0" smtClean="0"/>
              <a:t>・</a:t>
            </a:r>
            <a:r>
              <a:rPr lang="ja-JP" altLang="en-US" sz="3100" dirty="0" smtClean="0"/>
              <a:t>サッシ下端のアルミに防水可能</a:t>
            </a:r>
            <a:r>
              <a:rPr lang="en-US" altLang="ja-JP" sz="3100" dirty="0"/>
              <a:t/>
            </a:r>
            <a:br>
              <a:rPr lang="en-US" altLang="ja-JP" sz="3100" dirty="0"/>
            </a:br>
            <a:r>
              <a:rPr lang="en-US" altLang="ja-JP" sz="3600" dirty="0" smtClean="0"/>
              <a:t/>
            </a:r>
            <a:br>
              <a:rPr lang="en-US" altLang="ja-JP" sz="3600" dirty="0" smtClean="0"/>
            </a:br>
            <a:endParaRPr kumimoji="1" lang="ja-JP" altLang="en-US" sz="3600" dirty="0"/>
          </a:p>
        </p:txBody>
      </p:sp>
      <p:sp>
        <p:nvSpPr>
          <p:cNvPr id="8" name="テキスト プレースホルダー 7"/>
          <p:cNvSpPr>
            <a:spLocks noGrp="1"/>
          </p:cNvSpPr>
          <p:nvPr>
            <p:ph type="body" idx="1"/>
          </p:nvPr>
        </p:nvSpPr>
        <p:spPr>
          <a:xfrm>
            <a:off x="179512" y="2780928"/>
            <a:ext cx="4040188" cy="330051"/>
          </a:xfrm>
        </p:spPr>
        <p:txBody>
          <a:bodyPr>
            <a:normAutofit fontScale="77500" lnSpcReduction="20000"/>
          </a:bodyPr>
          <a:lstStyle/>
          <a:p>
            <a:r>
              <a:rPr kumimoji="1" lang="ja-JP" altLang="en-US" dirty="0" smtClean="0"/>
              <a:t>　　　　　　　　　　施工前</a:t>
            </a:r>
            <a:endParaRPr kumimoji="1" lang="ja-JP" altLang="en-US" dirty="0"/>
          </a:p>
        </p:txBody>
      </p:sp>
      <p:pic>
        <p:nvPicPr>
          <p:cNvPr id="12" name="コンテンツ プレースホルダー 11"/>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07504" y="3429000"/>
            <a:ext cx="4248472" cy="3312368"/>
          </a:xfrm>
        </p:spPr>
      </p:pic>
      <p:sp>
        <p:nvSpPr>
          <p:cNvPr id="10" name="テキスト プレースホルダー 9"/>
          <p:cNvSpPr>
            <a:spLocks noGrp="1"/>
          </p:cNvSpPr>
          <p:nvPr>
            <p:ph type="body" sz="quarter" idx="3"/>
          </p:nvPr>
        </p:nvSpPr>
        <p:spPr>
          <a:xfrm>
            <a:off x="4644008" y="2780928"/>
            <a:ext cx="4041775" cy="330051"/>
          </a:xfrm>
        </p:spPr>
        <p:txBody>
          <a:bodyPr>
            <a:normAutofit fontScale="77500" lnSpcReduction="20000"/>
          </a:bodyPr>
          <a:lstStyle/>
          <a:p>
            <a:r>
              <a:rPr kumimoji="1" lang="ja-JP" altLang="en-US" dirty="0" smtClean="0"/>
              <a:t>　　　　　　　　　　　施工後</a:t>
            </a:r>
            <a:endParaRPr kumimoji="1" lang="ja-JP" altLang="en-US" dirty="0"/>
          </a:p>
        </p:txBody>
      </p:sp>
      <p:pic>
        <p:nvPicPr>
          <p:cNvPr id="13" name="コンテンツ プレースホルダー 12"/>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499992" y="3501008"/>
            <a:ext cx="4536504" cy="3240360"/>
          </a:xfrm>
        </p:spPr>
      </p:pic>
      <p:sp>
        <p:nvSpPr>
          <p:cNvPr id="9" name="テキスト プレースホルダー 6"/>
          <p:cNvSpPr txBox="1">
            <a:spLocks/>
          </p:cNvSpPr>
          <p:nvPr/>
        </p:nvSpPr>
        <p:spPr>
          <a:xfrm>
            <a:off x="4133380" y="2924944"/>
            <a:ext cx="557808" cy="360040"/>
          </a:xfrm>
          <a:prstGeom prst="rect">
            <a:avLst/>
          </a:prstGeom>
        </p:spPr>
        <p:txBody>
          <a:bodyPr vert="horz" lIns="91440" tIns="45720" rIns="91440" bIns="45720" rtlCol="0" anchor="b">
            <a:normAutofit fontScale="25000" lnSpcReduction="20000"/>
          </a:bodyPr>
          <a:lstStyle>
            <a:lvl1pPr marL="0" indent="0" algn="l" defTabSz="914400" rtl="0" eaLnBrk="1" latinLnBrk="0" hangingPunct="1">
              <a:spcBef>
                <a:spcPct val="20000"/>
              </a:spcBef>
              <a:buFont typeface="Arial" panose="020B0604020202020204" pitchFamily="34" charset="0"/>
              <a:buNone/>
              <a:defRPr kumimoji="1" sz="24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kumimoji="1"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kumimoji="1"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9pPr>
          </a:lstStyle>
          <a:p>
            <a:r>
              <a:rPr lang="ja-JP" altLang="en-US" dirty="0" smtClean="0"/>
              <a:t>　　　　　　　　　</a:t>
            </a:r>
            <a:r>
              <a:rPr lang="ja-JP" altLang="en-US" sz="12800" dirty="0" smtClean="0"/>
              <a:t>→</a:t>
            </a:r>
            <a:endParaRPr lang="ja-JP" altLang="en-US" sz="12800" dirty="0"/>
          </a:p>
        </p:txBody>
      </p:sp>
    </p:spTree>
    <p:extLst>
      <p:ext uri="{BB962C8B-B14F-4D97-AF65-F5344CB8AC3E}">
        <p14:creationId xmlns:p14="http://schemas.microsoft.com/office/powerpoint/2010/main" val="13246642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lstStyle/>
          <a:p>
            <a:r>
              <a:rPr kumimoji="1" lang="ja-JP" altLang="en-US" dirty="0" smtClean="0"/>
              <a:t>アスファルト防水</a:t>
            </a:r>
            <a:endParaRPr kumimoji="1" lang="ja-JP" altLang="en-US" dirty="0"/>
          </a:p>
        </p:txBody>
      </p:sp>
      <p:pic>
        <p:nvPicPr>
          <p:cNvPr id="4" name="コンテンツ プレースホルダー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91680" y="2060848"/>
            <a:ext cx="6120680" cy="4176463"/>
          </a:xfrm>
        </p:spPr>
      </p:pic>
    </p:spTree>
    <p:extLst>
      <p:ext uri="{BB962C8B-B14F-4D97-AF65-F5344CB8AC3E}">
        <p14:creationId xmlns:p14="http://schemas.microsoft.com/office/powerpoint/2010/main" val="35310731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FRP</a:t>
            </a:r>
            <a:r>
              <a:rPr kumimoji="1" lang="ja-JP" altLang="en-US" dirty="0" smtClean="0"/>
              <a:t>サッシ下端</a:t>
            </a:r>
            <a:endParaRPr kumimoji="1" lang="ja-JP" altLang="en-US" dirty="0"/>
          </a:p>
        </p:txBody>
      </p:sp>
      <p:pic>
        <p:nvPicPr>
          <p:cNvPr id="4" name="コンテンツ プレースホルダー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53330" y="1600200"/>
            <a:ext cx="6037340" cy="4525963"/>
          </a:xfrm>
        </p:spPr>
      </p:pic>
    </p:spTree>
    <p:extLst>
      <p:ext uri="{BB962C8B-B14F-4D97-AF65-F5344CB8AC3E}">
        <p14:creationId xmlns:p14="http://schemas.microsoft.com/office/powerpoint/2010/main" val="2052897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リボールサッシ下端</a:t>
            </a:r>
            <a:endParaRPr kumimoji="1" lang="ja-JP" altLang="en-US" dirty="0"/>
          </a:p>
        </p:txBody>
      </p:sp>
      <p:pic>
        <p:nvPicPr>
          <p:cNvPr id="4" name="コンテンツ プレースホルダー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60828214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1656184"/>
          </a:xfrm>
        </p:spPr>
        <p:txBody>
          <a:bodyPr>
            <a:normAutofit/>
          </a:bodyPr>
          <a:lstStyle/>
          <a:p>
            <a:r>
              <a:rPr kumimoji="1" lang="ja-JP" altLang="en-US" sz="3600" dirty="0" smtClean="0">
                <a:solidFill>
                  <a:srgbClr val="FF0000"/>
                </a:solidFill>
              </a:rPr>
              <a:t>ウレタン防水の改修工事に</a:t>
            </a:r>
            <a:r>
              <a:rPr kumimoji="1" lang="en-US" altLang="ja-JP" sz="3600" dirty="0" smtClean="0"/>
              <a:t/>
            </a:r>
            <a:br>
              <a:rPr kumimoji="1" lang="en-US" altLang="ja-JP" sz="3600" dirty="0" smtClean="0"/>
            </a:br>
            <a:r>
              <a:rPr lang="ja-JP" altLang="en-US" sz="3100" dirty="0" smtClean="0"/>
              <a:t>・耐摩耗性に優れます</a:t>
            </a:r>
            <a:r>
              <a:rPr lang="en-US" altLang="ja-JP" sz="3100" dirty="0" smtClean="0"/>
              <a:t/>
            </a:r>
            <a:br>
              <a:rPr lang="en-US" altLang="ja-JP" sz="3100" dirty="0" smtClean="0"/>
            </a:br>
            <a:r>
              <a:rPr lang="ja-JP" altLang="en-US" sz="3100" dirty="0" smtClean="0"/>
              <a:t>・立ち上がりや急勾配の塗膜厚確保が容易</a:t>
            </a:r>
            <a:endParaRPr kumimoji="1" lang="ja-JP" altLang="en-US" sz="3100" dirty="0"/>
          </a:p>
        </p:txBody>
      </p:sp>
      <p:sp>
        <p:nvSpPr>
          <p:cNvPr id="3" name="テキスト プレースホルダー 2"/>
          <p:cNvSpPr>
            <a:spLocks noGrp="1"/>
          </p:cNvSpPr>
          <p:nvPr>
            <p:ph type="body" idx="1"/>
          </p:nvPr>
        </p:nvSpPr>
        <p:spPr>
          <a:xfrm>
            <a:off x="107504" y="2564904"/>
            <a:ext cx="4040188" cy="330051"/>
          </a:xfrm>
        </p:spPr>
        <p:txBody>
          <a:bodyPr>
            <a:noAutofit/>
          </a:bodyPr>
          <a:lstStyle/>
          <a:p>
            <a:pPr algn="ctr"/>
            <a:r>
              <a:rPr kumimoji="1" lang="ja-JP" altLang="en-US" dirty="0" smtClean="0"/>
              <a:t>施工前</a:t>
            </a:r>
            <a:endParaRPr kumimoji="1" lang="ja-JP" altLang="en-US" dirty="0"/>
          </a:p>
        </p:txBody>
      </p:sp>
      <p:pic>
        <p:nvPicPr>
          <p:cNvPr id="7" name="コンテンツ プレースホルダー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9134" y="3068960"/>
            <a:ext cx="4470857" cy="3672408"/>
          </a:xfrm>
        </p:spPr>
      </p:pic>
      <p:sp>
        <p:nvSpPr>
          <p:cNvPr id="5" name="テキスト プレースホルダー 4"/>
          <p:cNvSpPr>
            <a:spLocks noGrp="1"/>
          </p:cNvSpPr>
          <p:nvPr>
            <p:ph type="body" sz="quarter" idx="3"/>
          </p:nvPr>
        </p:nvSpPr>
        <p:spPr>
          <a:xfrm>
            <a:off x="4769768" y="2566539"/>
            <a:ext cx="4041775" cy="330051"/>
          </a:xfrm>
        </p:spPr>
        <p:txBody>
          <a:bodyPr>
            <a:noAutofit/>
          </a:bodyPr>
          <a:lstStyle/>
          <a:p>
            <a:pPr algn="ctr"/>
            <a:r>
              <a:rPr kumimoji="1" lang="ja-JP" altLang="en-US" dirty="0" smtClean="0"/>
              <a:t>施工後</a:t>
            </a:r>
            <a:endParaRPr kumimoji="1" lang="ja-JP" altLang="en-US" dirty="0"/>
          </a:p>
        </p:txBody>
      </p:sp>
      <p:pic>
        <p:nvPicPr>
          <p:cNvPr id="8" name="コンテンツ プレースホルダー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572000" y="3068960"/>
            <a:ext cx="4464496" cy="3672408"/>
          </a:xfrm>
        </p:spPr>
      </p:pic>
      <p:sp>
        <p:nvSpPr>
          <p:cNvPr id="9" name="テキスト プレースホルダー 6"/>
          <p:cNvSpPr txBox="1">
            <a:spLocks/>
          </p:cNvSpPr>
          <p:nvPr/>
        </p:nvSpPr>
        <p:spPr>
          <a:xfrm>
            <a:off x="4395873" y="2566539"/>
            <a:ext cx="557808" cy="360040"/>
          </a:xfrm>
          <a:prstGeom prst="rect">
            <a:avLst/>
          </a:prstGeom>
        </p:spPr>
        <p:txBody>
          <a:bodyPr vert="horz" lIns="91440" tIns="45720" rIns="91440" bIns="45720" rtlCol="0" anchor="b">
            <a:normAutofit fontScale="25000" lnSpcReduction="20000"/>
          </a:bodyPr>
          <a:lstStyle>
            <a:lvl1pPr marL="0" indent="0" algn="l" defTabSz="914400" rtl="0" eaLnBrk="1" latinLnBrk="0" hangingPunct="1">
              <a:spcBef>
                <a:spcPct val="20000"/>
              </a:spcBef>
              <a:buFont typeface="Arial" panose="020B0604020202020204" pitchFamily="34" charset="0"/>
              <a:buNone/>
              <a:defRPr kumimoji="1" sz="24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kumimoji="1"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kumimoji="1"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9pPr>
          </a:lstStyle>
          <a:p>
            <a:r>
              <a:rPr lang="ja-JP" altLang="en-US" dirty="0" smtClean="0"/>
              <a:t>　　　　　　　　　</a:t>
            </a:r>
            <a:r>
              <a:rPr lang="ja-JP" altLang="en-US" sz="12800" dirty="0" smtClean="0"/>
              <a:t>→</a:t>
            </a:r>
            <a:endParaRPr lang="ja-JP" altLang="en-US" sz="12800" dirty="0"/>
          </a:p>
        </p:txBody>
      </p:sp>
    </p:spTree>
    <p:extLst>
      <p:ext uri="{BB962C8B-B14F-4D97-AF65-F5344CB8AC3E}">
        <p14:creationId xmlns:p14="http://schemas.microsoft.com/office/powerpoint/2010/main" val="193691186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a:xfrm>
            <a:off x="448072" y="116632"/>
            <a:ext cx="8229600" cy="1143000"/>
          </a:xfrm>
        </p:spPr>
        <p:txBody>
          <a:bodyPr/>
          <a:lstStyle/>
          <a:p>
            <a:r>
              <a:rPr kumimoji="1" lang="ja-JP" altLang="en-US" dirty="0" smtClean="0">
                <a:solidFill>
                  <a:srgbClr val="FF0000"/>
                </a:solidFill>
              </a:rPr>
              <a:t>ゴムシート防水</a:t>
            </a:r>
            <a:r>
              <a:rPr kumimoji="1" lang="ja-JP" altLang="en-US" dirty="0" smtClean="0">
                <a:solidFill>
                  <a:srgbClr val="FF0000"/>
                </a:solidFill>
              </a:rPr>
              <a:t>の改修工事に</a:t>
            </a:r>
            <a:endParaRPr kumimoji="1" lang="ja-JP" altLang="en-US" dirty="0">
              <a:solidFill>
                <a:srgbClr val="FF0000"/>
              </a:solidFill>
            </a:endParaRPr>
          </a:p>
        </p:txBody>
      </p:sp>
      <p:sp>
        <p:nvSpPr>
          <p:cNvPr id="8" name="テキスト プレースホルダー 7"/>
          <p:cNvSpPr>
            <a:spLocks noGrp="1"/>
          </p:cNvSpPr>
          <p:nvPr>
            <p:ph type="body" idx="1"/>
          </p:nvPr>
        </p:nvSpPr>
        <p:spPr>
          <a:xfrm>
            <a:off x="467544" y="1340768"/>
            <a:ext cx="4040188" cy="639762"/>
          </a:xfrm>
        </p:spPr>
        <p:txBody>
          <a:bodyPr/>
          <a:lstStyle/>
          <a:p>
            <a:pPr algn="ctr"/>
            <a:r>
              <a:rPr kumimoji="1" lang="ja-JP" altLang="en-US" dirty="0" smtClean="0"/>
              <a:t>施工前</a:t>
            </a:r>
            <a:endParaRPr kumimoji="1" lang="ja-JP" altLang="en-US" dirty="0"/>
          </a:p>
        </p:txBody>
      </p:sp>
      <p:pic>
        <p:nvPicPr>
          <p:cNvPr id="12" name="コンテンツ プレースホルダー 11"/>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99654" y="2276872"/>
            <a:ext cx="4463218" cy="4464496"/>
          </a:xfrm>
        </p:spPr>
      </p:pic>
      <p:sp>
        <p:nvSpPr>
          <p:cNvPr id="10" name="テキスト プレースホルダー 9"/>
          <p:cNvSpPr>
            <a:spLocks noGrp="1"/>
          </p:cNvSpPr>
          <p:nvPr>
            <p:ph type="body" sz="quarter" idx="3"/>
          </p:nvPr>
        </p:nvSpPr>
        <p:spPr>
          <a:xfrm>
            <a:off x="4644008" y="1340768"/>
            <a:ext cx="4041775" cy="639762"/>
          </a:xfrm>
        </p:spPr>
        <p:txBody>
          <a:bodyPr/>
          <a:lstStyle/>
          <a:p>
            <a:pPr algn="ctr"/>
            <a:r>
              <a:rPr kumimoji="1" lang="ja-JP" altLang="en-US" dirty="0" smtClean="0"/>
              <a:t>施工後</a:t>
            </a:r>
            <a:endParaRPr kumimoji="1" lang="ja-JP" altLang="en-US" dirty="0"/>
          </a:p>
        </p:txBody>
      </p:sp>
      <p:pic>
        <p:nvPicPr>
          <p:cNvPr id="13" name="コンテンツ プレースホルダー 12"/>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716016" y="2276872"/>
            <a:ext cx="4320480" cy="4464496"/>
          </a:xfrm>
        </p:spPr>
      </p:pic>
      <p:sp>
        <p:nvSpPr>
          <p:cNvPr id="9" name="テキスト プレースホルダー 6"/>
          <p:cNvSpPr txBox="1">
            <a:spLocks/>
          </p:cNvSpPr>
          <p:nvPr/>
        </p:nvSpPr>
        <p:spPr>
          <a:xfrm>
            <a:off x="4283968" y="1628800"/>
            <a:ext cx="557808" cy="360040"/>
          </a:xfrm>
          <a:prstGeom prst="rect">
            <a:avLst/>
          </a:prstGeom>
        </p:spPr>
        <p:txBody>
          <a:bodyPr vert="horz" lIns="91440" tIns="45720" rIns="91440" bIns="45720" rtlCol="0" anchor="b">
            <a:normAutofit fontScale="25000" lnSpcReduction="20000"/>
          </a:bodyPr>
          <a:lstStyle>
            <a:lvl1pPr marL="0" indent="0" algn="l" defTabSz="914400" rtl="0" eaLnBrk="1" latinLnBrk="0" hangingPunct="1">
              <a:spcBef>
                <a:spcPct val="20000"/>
              </a:spcBef>
              <a:buFont typeface="Arial" panose="020B0604020202020204" pitchFamily="34" charset="0"/>
              <a:buNone/>
              <a:defRPr kumimoji="1" sz="24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kumimoji="1" sz="2000" b="1"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kumimoji="1" sz="1800" b="1"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kumimoji="1" sz="1600" b="1" kern="1200">
                <a:solidFill>
                  <a:schemeClr val="tx1"/>
                </a:solidFill>
                <a:latin typeface="+mn-lt"/>
                <a:ea typeface="+mn-ea"/>
                <a:cs typeface="+mn-cs"/>
              </a:defRPr>
            </a:lvl9pPr>
          </a:lstStyle>
          <a:p>
            <a:r>
              <a:rPr lang="ja-JP" altLang="en-US" dirty="0" smtClean="0"/>
              <a:t>　　　　　　　　　</a:t>
            </a:r>
            <a:r>
              <a:rPr lang="ja-JP" altLang="en-US" sz="12800" dirty="0" smtClean="0"/>
              <a:t>→</a:t>
            </a:r>
            <a:endParaRPr lang="ja-JP" altLang="en-US" sz="12800" dirty="0"/>
          </a:p>
        </p:txBody>
      </p:sp>
    </p:spTree>
    <p:extLst>
      <p:ext uri="{BB962C8B-B14F-4D97-AF65-F5344CB8AC3E}">
        <p14:creationId xmlns:p14="http://schemas.microsoft.com/office/powerpoint/2010/main" val="16490423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水性は耐久性が心配</a:t>
            </a:r>
            <a:endParaRPr kumimoji="1" lang="ja-JP" altLang="en-US" dirty="0"/>
          </a:p>
        </p:txBody>
      </p:sp>
      <p:sp>
        <p:nvSpPr>
          <p:cNvPr id="3" name="コンテンツ プレースホルダー 2"/>
          <p:cNvSpPr>
            <a:spLocks noGrp="1"/>
          </p:cNvSpPr>
          <p:nvPr>
            <p:ph idx="1"/>
          </p:nvPr>
        </p:nvSpPr>
        <p:spPr>
          <a:xfrm>
            <a:off x="467544" y="1988840"/>
            <a:ext cx="8229600" cy="2980928"/>
          </a:xfrm>
        </p:spPr>
        <p:txBody>
          <a:bodyPr>
            <a:normAutofit/>
          </a:bodyPr>
          <a:lstStyle/>
          <a:p>
            <a:r>
              <a:rPr kumimoji="1" lang="ja-JP" altLang="en-US" sz="4000" dirty="0" smtClean="0"/>
              <a:t>たしかに一般的には溶剤の防水材や塗料の方が耐久性が高いイメージがあります</a:t>
            </a:r>
            <a:endParaRPr kumimoji="1" lang="ja-JP" altLang="en-US" sz="4000" dirty="0"/>
          </a:p>
        </p:txBody>
      </p:sp>
    </p:spTree>
    <p:extLst>
      <p:ext uri="{BB962C8B-B14F-4D97-AF65-F5344CB8AC3E}">
        <p14:creationId xmlns:p14="http://schemas.microsoft.com/office/powerpoint/2010/main" val="38769200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コンテンツ プレースホルダー 2"/>
          <p:cNvSpPr>
            <a:spLocks noGrp="1"/>
          </p:cNvSpPr>
          <p:nvPr>
            <p:ph idx="1"/>
          </p:nvPr>
        </p:nvSpPr>
        <p:spPr/>
        <p:txBody>
          <a:bodyPr/>
          <a:lstStyle/>
          <a:p>
            <a:r>
              <a:rPr kumimoji="1" lang="ja-JP" altLang="en-US" sz="4000" dirty="0" smtClean="0"/>
              <a:t>リボール式防水は高品質アクリル樹脂と無機顔料により着色されている為</a:t>
            </a:r>
            <a:r>
              <a:rPr lang="ja-JP" altLang="en-US" sz="4000" dirty="0" smtClean="0"/>
              <a:t>抜群</a:t>
            </a:r>
            <a:r>
              <a:rPr lang="ja-JP" altLang="en-US" sz="4000" dirty="0"/>
              <a:t>の耐候</a:t>
            </a:r>
            <a:r>
              <a:rPr lang="ja-JP" altLang="en-US" sz="4000" dirty="0" smtClean="0"/>
              <a:t>性</a:t>
            </a:r>
            <a:r>
              <a:rPr lang="ja-JP" altLang="en-US" sz="4000" dirty="0"/>
              <a:t>があります</a:t>
            </a:r>
            <a:r>
              <a:rPr lang="ja-JP" altLang="en-US" sz="4000" dirty="0" smtClean="0"/>
              <a:t>。</a:t>
            </a:r>
            <a:endParaRPr lang="en-US" altLang="ja-JP" sz="4000" dirty="0" smtClean="0"/>
          </a:p>
          <a:p>
            <a:r>
              <a:rPr kumimoji="1" lang="ja-JP" altLang="en-US" sz="4000" dirty="0"/>
              <a:t>リボール式</a:t>
            </a:r>
            <a:r>
              <a:rPr kumimoji="1" lang="ja-JP" altLang="en-US" sz="4000" dirty="0" smtClean="0"/>
              <a:t>防水は</a:t>
            </a:r>
            <a:r>
              <a:rPr kumimoji="1" lang="ja-JP" altLang="en-US" sz="4000" b="1" dirty="0" smtClean="0">
                <a:solidFill>
                  <a:srgbClr val="FF0000"/>
                </a:solidFill>
              </a:rPr>
              <a:t>最高</a:t>
            </a:r>
            <a:r>
              <a:rPr kumimoji="1" lang="en-US" altLang="ja-JP" sz="4000" b="1" dirty="0" smtClean="0">
                <a:solidFill>
                  <a:srgbClr val="FF0000"/>
                </a:solidFill>
              </a:rPr>
              <a:t>10</a:t>
            </a:r>
            <a:r>
              <a:rPr kumimoji="1" lang="ja-JP" altLang="en-US" sz="4000" b="1" dirty="0" smtClean="0">
                <a:solidFill>
                  <a:srgbClr val="FF0000"/>
                </a:solidFill>
              </a:rPr>
              <a:t>年</a:t>
            </a:r>
            <a:r>
              <a:rPr kumimoji="1" lang="ja-JP" altLang="en-US" sz="4000" dirty="0" smtClean="0"/>
              <a:t>の防水材料品質保証書を発行します</a:t>
            </a:r>
            <a:endParaRPr kumimoji="1" lang="en-US" altLang="ja-JP" sz="4000" dirty="0" smtClean="0"/>
          </a:p>
          <a:p>
            <a:pPr marL="0" indent="0">
              <a:buNone/>
            </a:pPr>
            <a:endParaRPr kumimoji="1" lang="ja-JP" altLang="en-US" dirty="0"/>
          </a:p>
        </p:txBody>
      </p:sp>
    </p:spTree>
    <p:extLst>
      <p:ext uri="{BB962C8B-B14F-4D97-AF65-F5344CB8AC3E}">
        <p14:creationId xmlns:p14="http://schemas.microsoft.com/office/powerpoint/2010/main" val="13883031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276872"/>
            <a:ext cx="8229600" cy="144016"/>
          </a:xfrm>
        </p:spPr>
        <p:txBody>
          <a:bodyPr>
            <a:normAutofit fontScale="90000"/>
          </a:bodyPr>
          <a:lstStyle/>
          <a:p>
            <a:pPr algn="l"/>
            <a:r>
              <a:rPr lang="ja-JP" altLang="en-US" sz="4000" dirty="0" smtClean="0">
                <a:solidFill>
                  <a:srgbClr val="FF0000"/>
                </a:solidFill>
              </a:rPr>
              <a:t>車両メーカーの実施した促進耐候性試験</a:t>
            </a:r>
            <a:r>
              <a:rPr lang="en-US" altLang="ja-JP" sz="4000" dirty="0" smtClean="0">
                <a:solidFill>
                  <a:srgbClr val="FF0000"/>
                </a:solidFill>
              </a:rPr>
              <a:t>5000</a:t>
            </a:r>
            <a:r>
              <a:rPr lang="ja-JP" altLang="en-US" sz="4000" dirty="0" smtClean="0">
                <a:solidFill>
                  <a:srgbClr val="FF0000"/>
                </a:solidFill>
              </a:rPr>
              <a:t>時間で塗膜性に影響ある変化はなかった</a:t>
            </a:r>
            <a:r>
              <a:rPr kumimoji="1" lang="en-US" altLang="ja-JP" sz="4000" dirty="0" smtClean="0">
                <a:solidFill>
                  <a:srgbClr val="FF0000"/>
                </a:solidFill>
              </a:rPr>
              <a:t/>
            </a:r>
            <a:br>
              <a:rPr kumimoji="1" lang="en-US" altLang="ja-JP" sz="4000" dirty="0" smtClean="0">
                <a:solidFill>
                  <a:srgbClr val="FF0000"/>
                </a:solidFill>
              </a:rPr>
            </a:br>
            <a:r>
              <a:rPr lang="ja-JP" altLang="en-US" sz="3100" dirty="0" smtClean="0"/>
              <a:t>・金属と旧塗膜に良好に接着</a:t>
            </a:r>
            <a:r>
              <a:rPr lang="en-US" altLang="ja-JP" sz="3100" dirty="0" smtClean="0"/>
              <a:t/>
            </a:r>
            <a:br>
              <a:rPr lang="en-US" altLang="ja-JP" sz="3100" dirty="0" smtClean="0"/>
            </a:br>
            <a:r>
              <a:rPr lang="ja-JP" altLang="en-US" sz="3100" dirty="0" smtClean="0"/>
              <a:t>・</a:t>
            </a:r>
            <a:r>
              <a:rPr lang="en-US" altLang="ja-JP" sz="3100" dirty="0" smtClean="0"/>
              <a:t>2</a:t>
            </a:r>
            <a:r>
              <a:rPr lang="ja-JP" altLang="en-US" sz="3100" dirty="0" smtClean="0"/>
              <a:t>ミリ厚で</a:t>
            </a:r>
            <a:r>
              <a:rPr lang="en-US" altLang="ja-JP" sz="3100" dirty="0" smtClean="0"/>
              <a:t>12000Ⅴ</a:t>
            </a:r>
            <a:r>
              <a:rPr lang="ja-JP" altLang="en-US" sz="3100" dirty="0" smtClean="0"/>
              <a:t>絶縁</a:t>
            </a:r>
            <a:r>
              <a:rPr kumimoji="1" lang="en-US" altLang="ja-JP" sz="3100" dirty="0" smtClean="0"/>
              <a:t/>
            </a:r>
            <a:br>
              <a:rPr kumimoji="1" lang="en-US" altLang="ja-JP" sz="3100" dirty="0" smtClean="0"/>
            </a:br>
            <a:r>
              <a:rPr kumimoji="1" lang="en-US" altLang="ja-JP" dirty="0" smtClean="0"/>
              <a:t/>
            </a:r>
            <a:br>
              <a:rPr kumimoji="1" lang="en-US" altLang="ja-JP" dirty="0" smtClean="0"/>
            </a:br>
            <a:r>
              <a:rPr kumimoji="1" lang="en-US" altLang="ja-JP" dirty="0" smtClean="0"/>
              <a:t/>
            </a:r>
            <a:br>
              <a:rPr kumimoji="1" lang="en-US" altLang="ja-JP" dirty="0" smtClean="0"/>
            </a:br>
            <a:endParaRPr kumimoji="1" lang="ja-JP" altLang="en-US" dirty="0"/>
          </a:p>
        </p:txBody>
      </p:sp>
      <p:sp>
        <p:nvSpPr>
          <p:cNvPr id="3" name="テキスト プレースホルダー 2"/>
          <p:cNvSpPr>
            <a:spLocks noGrp="1"/>
          </p:cNvSpPr>
          <p:nvPr>
            <p:ph type="body" idx="1"/>
          </p:nvPr>
        </p:nvSpPr>
        <p:spPr>
          <a:xfrm>
            <a:off x="251520" y="2636912"/>
            <a:ext cx="4040188" cy="474067"/>
          </a:xfrm>
        </p:spPr>
        <p:txBody>
          <a:bodyPr>
            <a:normAutofit fontScale="92500" lnSpcReduction="20000"/>
          </a:bodyPr>
          <a:lstStyle/>
          <a:p>
            <a:r>
              <a:rPr kumimoji="1" lang="ja-JP" altLang="en-US" dirty="0" smtClean="0"/>
              <a:t>　　　　　　</a:t>
            </a:r>
            <a:r>
              <a:rPr kumimoji="1" lang="ja-JP" altLang="en-US" b="0" dirty="0" smtClean="0"/>
              <a:t>　</a:t>
            </a:r>
            <a:r>
              <a:rPr kumimoji="1" lang="ja-JP" altLang="en-US" sz="3000" b="0" dirty="0" smtClean="0"/>
              <a:t>　猫駅長</a:t>
            </a:r>
            <a:endParaRPr kumimoji="1" lang="ja-JP" altLang="en-US" sz="3000" b="0" dirty="0"/>
          </a:p>
        </p:txBody>
      </p:sp>
      <p:pic>
        <p:nvPicPr>
          <p:cNvPr id="7" name="コンテンツ プレースホルダー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3664" y="3212976"/>
            <a:ext cx="4476328" cy="3528392"/>
          </a:xfrm>
        </p:spPr>
      </p:pic>
      <p:sp>
        <p:nvSpPr>
          <p:cNvPr id="5" name="テキスト プレースホルダー 4"/>
          <p:cNvSpPr>
            <a:spLocks noGrp="1"/>
          </p:cNvSpPr>
          <p:nvPr>
            <p:ph type="body" sz="quarter" idx="3"/>
          </p:nvPr>
        </p:nvSpPr>
        <p:spPr>
          <a:xfrm>
            <a:off x="4716016" y="2564904"/>
            <a:ext cx="4041775" cy="474067"/>
          </a:xfrm>
        </p:spPr>
        <p:txBody>
          <a:bodyPr>
            <a:normAutofit lnSpcReduction="10000"/>
          </a:bodyPr>
          <a:lstStyle/>
          <a:p>
            <a:r>
              <a:rPr lang="ja-JP" altLang="en-US" dirty="0" smtClean="0"/>
              <a:t>　　　　　</a:t>
            </a:r>
            <a:r>
              <a:rPr lang="ja-JP" altLang="en-US" sz="2600" b="0" dirty="0" smtClean="0"/>
              <a:t>車両屋根防水</a:t>
            </a:r>
            <a:endParaRPr kumimoji="1" lang="ja-JP" altLang="en-US" sz="2600" b="0" dirty="0"/>
          </a:p>
        </p:txBody>
      </p:sp>
      <p:pic>
        <p:nvPicPr>
          <p:cNvPr id="8" name="コンテンツ プレースホルダー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572000" y="3212976"/>
            <a:ext cx="4464496" cy="3528392"/>
          </a:xfrm>
        </p:spPr>
      </p:pic>
    </p:spTree>
    <p:extLst>
      <p:ext uri="{BB962C8B-B14F-4D97-AF65-F5344CB8AC3E}">
        <p14:creationId xmlns:p14="http://schemas.microsoft.com/office/powerpoint/2010/main" val="714226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特殊施工例</a:t>
            </a:r>
            <a:endParaRPr kumimoji="1" lang="ja-JP" altLang="en-US" dirty="0"/>
          </a:p>
        </p:txBody>
      </p:sp>
      <p:sp>
        <p:nvSpPr>
          <p:cNvPr id="3" name="テキスト プレースホルダー 2"/>
          <p:cNvSpPr>
            <a:spLocks noGrp="1"/>
          </p:cNvSpPr>
          <p:nvPr>
            <p:ph type="body" idx="1"/>
          </p:nvPr>
        </p:nvSpPr>
        <p:spPr/>
        <p:txBody>
          <a:bodyPr/>
          <a:lstStyle/>
          <a:p>
            <a:endParaRPr kumimoji="1" lang="ja-JP" altLang="en-US"/>
          </a:p>
        </p:txBody>
      </p:sp>
      <p:sp>
        <p:nvSpPr>
          <p:cNvPr id="4" name="コンテンツ プレースホルダー 3"/>
          <p:cNvSpPr>
            <a:spLocks noGrp="1"/>
          </p:cNvSpPr>
          <p:nvPr>
            <p:ph sz="half" idx="2"/>
          </p:nvPr>
        </p:nvSpPr>
        <p:spPr/>
        <p:txBody>
          <a:bodyPr/>
          <a:lstStyle/>
          <a:p>
            <a:endParaRPr kumimoji="1" lang="ja-JP" altLang="en-US"/>
          </a:p>
        </p:txBody>
      </p:sp>
      <p:sp>
        <p:nvSpPr>
          <p:cNvPr id="5" name="テキスト プレースホルダー 4"/>
          <p:cNvSpPr>
            <a:spLocks noGrp="1"/>
          </p:cNvSpPr>
          <p:nvPr>
            <p:ph type="body" sz="quarter" idx="3"/>
          </p:nvPr>
        </p:nvSpPr>
        <p:spPr/>
        <p:txBody>
          <a:bodyPr/>
          <a:lstStyle/>
          <a:p>
            <a:endParaRPr kumimoji="1" lang="ja-JP" altLang="en-US"/>
          </a:p>
        </p:txBody>
      </p:sp>
      <p:sp>
        <p:nvSpPr>
          <p:cNvPr id="6" name="コンテンツ プレースホルダー 5"/>
          <p:cNvSpPr>
            <a:spLocks noGrp="1"/>
          </p:cNvSpPr>
          <p:nvPr>
            <p:ph sz="quarter" idx="4"/>
          </p:nvPr>
        </p:nvSpPr>
        <p:spPr/>
        <p:txBody>
          <a:bodyPr/>
          <a:lstStyle/>
          <a:p>
            <a:endParaRPr kumimoji="1" lang="ja-JP" altLang="en-US"/>
          </a:p>
        </p:txBody>
      </p:sp>
    </p:spTree>
    <p:extLst>
      <p:ext uri="{BB962C8B-B14F-4D97-AF65-F5344CB8AC3E}">
        <p14:creationId xmlns:p14="http://schemas.microsoft.com/office/powerpoint/2010/main" val="1425793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rgbClr val="FF0000"/>
                </a:solidFill>
              </a:rPr>
              <a:t>三重県国宝専修寺</a:t>
            </a:r>
            <a:endParaRPr kumimoji="1" lang="ja-JP" altLang="en-US" dirty="0">
              <a:solidFill>
                <a:srgbClr val="FF0000"/>
              </a:solidFill>
            </a:endParaRPr>
          </a:p>
        </p:txBody>
      </p:sp>
      <p:pic>
        <p:nvPicPr>
          <p:cNvPr id="5" name="コンテンツ プレースホルダー 4"/>
          <p:cNvPicPr>
            <a:picLocks noGrp="1" noChangeAspect="1"/>
          </p:cNvPicPr>
          <p:nvPr>
            <p:ph sz="half" idx="1"/>
          </p:nvPr>
        </p:nvPicPr>
        <p:blipFill rotWithShape="1">
          <a:blip r:embed="rId2" cstate="print">
            <a:extLst>
              <a:ext uri="{28A0092B-C50C-407E-A947-70E740481C1C}">
                <a14:useLocalDpi xmlns:a14="http://schemas.microsoft.com/office/drawing/2010/main" val="0"/>
              </a:ext>
            </a:extLst>
          </a:blip>
          <a:srcRect b="21354"/>
          <a:stretch/>
        </p:blipFill>
        <p:spPr>
          <a:xfrm>
            <a:off x="107504" y="2459732"/>
            <a:ext cx="4608511" cy="4281636"/>
          </a:xfrm>
        </p:spPr>
      </p:pic>
      <p:pic>
        <p:nvPicPr>
          <p:cNvPr id="6" name="コンテンツ プレースホルダー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788024" y="2492896"/>
            <a:ext cx="4254624" cy="4248472"/>
          </a:xfrm>
        </p:spPr>
      </p:pic>
      <p:sp>
        <p:nvSpPr>
          <p:cNvPr id="3" name="円/楕円 2"/>
          <p:cNvSpPr/>
          <p:nvPr/>
        </p:nvSpPr>
        <p:spPr>
          <a:xfrm>
            <a:off x="611560" y="3068960"/>
            <a:ext cx="1944216" cy="2088232"/>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cxnSp>
        <p:nvCxnSpPr>
          <p:cNvPr id="8" name="直線矢印コネクタ 7"/>
          <p:cNvCxnSpPr/>
          <p:nvPr/>
        </p:nvCxnSpPr>
        <p:spPr>
          <a:xfrm flipH="1">
            <a:off x="6336196" y="2204864"/>
            <a:ext cx="540060" cy="1224136"/>
          </a:xfrm>
          <a:prstGeom prst="straightConnector1">
            <a:avLst/>
          </a:prstGeom>
          <a:ln w="666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4788024" y="1700808"/>
            <a:ext cx="4176464" cy="523220"/>
          </a:xfrm>
          <a:prstGeom prst="rect">
            <a:avLst/>
          </a:prstGeom>
          <a:noFill/>
        </p:spPr>
        <p:txBody>
          <a:bodyPr wrap="square" rtlCol="0">
            <a:spAutoFit/>
          </a:bodyPr>
          <a:lstStyle/>
          <a:p>
            <a:r>
              <a:rPr kumimoji="1" lang="ja-JP" altLang="en-US" sz="2800" dirty="0" smtClean="0"/>
              <a:t>　１０年経過も色落ちなし</a:t>
            </a:r>
            <a:endParaRPr kumimoji="1" lang="ja-JP" altLang="en-US" sz="2800" dirty="0"/>
          </a:p>
        </p:txBody>
      </p:sp>
    </p:spTree>
    <p:extLst>
      <p:ext uri="{BB962C8B-B14F-4D97-AF65-F5344CB8AC3E}">
        <p14:creationId xmlns:p14="http://schemas.microsoft.com/office/powerpoint/2010/main" val="38167771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化粧室</a:t>
            </a:r>
            <a:endParaRPr kumimoji="1" lang="ja-JP" altLang="en-US" dirty="0"/>
          </a:p>
        </p:txBody>
      </p:sp>
      <p:pic>
        <p:nvPicPr>
          <p:cNvPr id="5" name="コンテンツ プレースホルダー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rot="5400000">
            <a:off x="457200" y="2348706"/>
            <a:ext cx="4038600" cy="3028950"/>
          </a:xfrm>
        </p:spPr>
      </p:pic>
      <p:pic>
        <p:nvPicPr>
          <p:cNvPr id="6" name="コンテンツ プレースホルダー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rot="5400000">
            <a:off x="4648200" y="2348706"/>
            <a:ext cx="4038600" cy="3028950"/>
          </a:xfrm>
        </p:spPr>
      </p:pic>
    </p:spTree>
    <p:extLst>
      <p:ext uri="{BB962C8B-B14F-4D97-AF65-F5344CB8AC3E}">
        <p14:creationId xmlns:p14="http://schemas.microsoft.com/office/powerpoint/2010/main" val="29654336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アスファルト防水の長所</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歴史が長く、実績も豊富</a:t>
            </a:r>
            <a:endParaRPr kumimoji="1" lang="en-US" altLang="ja-JP" dirty="0" smtClean="0"/>
          </a:p>
          <a:p>
            <a:r>
              <a:rPr lang="ja-JP" altLang="en-US" dirty="0"/>
              <a:t>大規模工事</a:t>
            </a:r>
            <a:r>
              <a:rPr lang="ja-JP" altLang="en-US" dirty="0" smtClean="0"/>
              <a:t>に</a:t>
            </a:r>
            <a:r>
              <a:rPr lang="ja-JP" altLang="en-US" dirty="0"/>
              <a:t>向いて</a:t>
            </a:r>
            <a:r>
              <a:rPr lang="ja-JP" altLang="en-US" dirty="0" smtClean="0"/>
              <a:t>いる</a:t>
            </a:r>
            <a:endParaRPr lang="en-US" altLang="ja-JP" dirty="0" smtClean="0"/>
          </a:p>
          <a:p>
            <a:r>
              <a:rPr kumimoji="1" lang="ja-JP" altLang="en-US" dirty="0"/>
              <a:t>耐久性が</a:t>
            </a:r>
            <a:r>
              <a:rPr kumimoji="1" lang="ja-JP" altLang="en-US" dirty="0" smtClean="0"/>
              <a:t>ある</a:t>
            </a:r>
            <a:endParaRPr kumimoji="1" lang="en-US" altLang="ja-JP" dirty="0" smtClean="0"/>
          </a:p>
          <a:p>
            <a:r>
              <a:rPr lang="ja-JP" altLang="en-US" dirty="0" smtClean="0"/>
              <a:t>防水層が厚く</a:t>
            </a:r>
            <a:r>
              <a:rPr lang="ja-JP" altLang="en-US" dirty="0"/>
              <a:t>塗膜</a:t>
            </a:r>
            <a:r>
              <a:rPr lang="ja-JP" altLang="en-US" dirty="0" smtClean="0"/>
              <a:t>厚が均一</a:t>
            </a:r>
            <a:endParaRPr kumimoji="1" lang="ja-JP" altLang="en-US" dirty="0"/>
          </a:p>
        </p:txBody>
      </p:sp>
    </p:spTree>
    <p:extLst>
      <p:ext uri="{BB962C8B-B14F-4D97-AF65-F5344CB8AC3E}">
        <p14:creationId xmlns:p14="http://schemas.microsoft.com/office/powerpoint/2010/main" val="12074568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ja-JP" altLang="en-US" dirty="0" smtClean="0"/>
              <a:t>化粧室を左官材タラソミックス仕上げ</a:t>
            </a:r>
            <a:endParaRPr kumimoji="1" lang="ja-JP" altLang="en-US" dirty="0"/>
          </a:p>
        </p:txBody>
      </p:sp>
      <p:pic>
        <p:nvPicPr>
          <p:cNvPr id="5" name="コンテンツ プレースホルダー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rot="5400000">
            <a:off x="2628716" y="1123813"/>
            <a:ext cx="4039985" cy="5482010"/>
          </a:xfrm>
        </p:spPr>
      </p:pic>
      <p:sp>
        <p:nvSpPr>
          <p:cNvPr id="3" name="コンテンツ プレースホルダー 2"/>
          <p:cNvSpPr>
            <a:spLocks noGrp="1"/>
          </p:cNvSpPr>
          <p:nvPr>
            <p:ph sz="half" idx="2"/>
          </p:nvPr>
        </p:nvSpPr>
        <p:spPr/>
        <p:txBody>
          <a:bodyPr/>
          <a:lstStyle/>
          <a:p>
            <a:endParaRPr kumimoji="1" lang="ja-JP" altLang="en-US"/>
          </a:p>
        </p:txBody>
      </p:sp>
    </p:spTree>
    <p:extLst>
      <p:ext uri="{BB962C8B-B14F-4D97-AF65-F5344CB8AC3E}">
        <p14:creationId xmlns:p14="http://schemas.microsoft.com/office/powerpoint/2010/main" val="370031322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368" y="116632"/>
            <a:ext cx="8928992" cy="1143000"/>
          </a:xfrm>
        </p:spPr>
        <p:txBody>
          <a:bodyPr>
            <a:normAutofit/>
          </a:bodyPr>
          <a:lstStyle/>
          <a:p>
            <a:r>
              <a:rPr kumimoji="1" lang="ja-JP" altLang="en-US" sz="4000" dirty="0" smtClean="0">
                <a:solidFill>
                  <a:srgbClr val="FF0000"/>
                </a:solidFill>
              </a:rPr>
              <a:t>化粧室</a:t>
            </a:r>
            <a:endParaRPr kumimoji="1" lang="ja-JP" altLang="en-US" sz="4000" dirty="0">
              <a:solidFill>
                <a:srgbClr val="FF0000"/>
              </a:solidFill>
            </a:endParaRPr>
          </a:p>
        </p:txBody>
      </p:sp>
      <p:sp>
        <p:nvSpPr>
          <p:cNvPr id="3" name="テキスト プレースホルダー 2"/>
          <p:cNvSpPr>
            <a:spLocks noGrp="1"/>
          </p:cNvSpPr>
          <p:nvPr>
            <p:ph type="body" idx="1"/>
          </p:nvPr>
        </p:nvSpPr>
        <p:spPr>
          <a:xfrm>
            <a:off x="422028" y="1354063"/>
            <a:ext cx="8352928" cy="639762"/>
          </a:xfrm>
        </p:spPr>
        <p:txBody>
          <a:bodyPr>
            <a:noAutofit/>
          </a:bodyPr>
          <a:lstStyle/>
          <a:p>
            <a:pPr algn="ctr"/>
            <a:r>
              <a:rPr lang="ja-JP" altLang="en-US" sz="2800" dirty="0" smtClean="0"/>
              <a:t>よく研いで完成</a:t>
            </a:r>
            <a:endParaRPr lang="en-US" altLang="ja-JP" sz="2800" dirty="0" smtClean="0"/>
          </a:p>
          <a:p>
            <a:pPr algn="ctr"/>
            <a:endParaRPr kumimoji="1" lang="ja-JP" altLang="en-US" sz="2800" dirty="0"/>
          </a:p>
        </p:txBody>
      </p:sp>
      <p:sp>
        <p:nvSpPr>
          <p:cNvPr id="4" name="コンテンツ プレースホルダー 3"/>
          <p:cNvSpPr>
            <a:spLocks noGrp="1"/>
          </p:cNvSpPr>
          <p:nvPr>
            <p:ph sz="half" idx="2"/>
          </p:nvPr>
        </p:nvSpPr>
        <p:spPr/>
        <p:txBody>
          <a:bodyPr/>
          <a:lstStyle/>
          <a:p>
            <a:endParaRPr kumimoji="1" lang="ja-JP" altLang="en-US" dirty="0"/>
          </a:p>
        </p:txBody>
      </p:sp>
      <p:sp>
        <p:nvSpPr>
          <p:cNvPr id="6" name="コンテンツ プレースホルダー 5"/>
          <p:cNvSpPr>
            <a:spLocks noGrp="1"/>
          </p:cNvSpPr>
          <p:nvPr>
            <p:ph sz="quarter" idx="4"/>
          </p:nvPr>
        </p:nvSpPr>
        <p:spPr/>
        <p:txBody>
          <a:bodyPr/>
          <a:lstStyle/>
          <a:p>
            <a:pPr marL="0" indent="0">
              <a:buNone/>
            </a:pPr>
            <a:endParaRPr kumimoji="1" lang="ja-JP" altLang="en-US" dirty="0"/>
          </a:p>
        </p:txBody>
      </p:sp>
      <p:pic>
        <p:nvPicPr>
          <p:cNvPr id="5122" name="Picture 2" descr="C:\Users\nagabuti69853\Desktop\IMG_276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2178866" y="-29537"/>
            <a:ext cx="4839253" cy="8876006"/>
          </a:xfrm>
          <a:prstGeom prst="rect">
            <a:avLst/>
          </a:prstGeom>
          <a:noFill/>
          <a:extLst>
            <a:ext uri="{909E8E84-426E-40DD-AFC4-6F175D3DCCD1}">
              <a14:hiddenFill xmlns:a14="http://schemas.microsoft.com/office/drawing/2010/main">
                <a:solidFill>
                  <a:srgbClr val="FFFFFF"/>
                </a:solidFill>
              </a14:hiddenFill>
            </a:ext>
          </a:extLst>
        </p:spPr>
      </p:pic>
      <p:sp>
        <p:nvSpPr>
          <p:cNvPr id="5" name="フッター プレースホルダー 4"/>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7B3E35B-EC58-4748-B239-39BDD4D4F5B5}" type="slidenum">
              <a:rPr kumimoji="1" lang="ja-JP" altLang="en-US" smtClean="0"/>
              <a:t>51</a:t>
            </a:fld>
            <a:endParaRPr kumimoji="1" lang="ja-JP" altLang="en-US"/>
          </a:p>
        </p:txBody>
      </p:sp>
    </p:spTree>
    <p:extLst>
      <p:ext uri="{BB962C8B-B14F-4D97-AF65-F5344CB8AC3E}">
        <p14:creationId xmlns:p14="http://schemas.microsoft.com/office/powerpoint/2010/main" val="119177720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左官下地防水での注意点</a:t>
            </a:r>
            <a:endParaRPr kumimoji="1" lang="ja-JP" altLang="en-US" dirty="0"/>
          </a:p>
        </p:txBody>
      </p:sp>
      <p:sp>
        <p:nvSpPr>
          <p:cNvPr id="3" name="コンテンツ プレースホルダー 2"/>
          <p:cNvSpPr>
            <a:spLocks noGrp="1"/>
          </p:cNvSpPr>
          <p:nvPr>
            <p:ph idx="1"/>
          </p:nvPr>
        </p:nvSpPr>
        <p:spPr/>
        <p:txBody>
          <a:bodyPr>
            <a:normAutofit/>
          </a:bodyPr>
          <a:lstStyle/>
          <a:p>
            <a:r>
              <a:rPr lang="ja-JP" altLang="en-US" sz="2800" dirty="0" smtClean="0"/>
              <a:t>下地の乾燥や防水層の養生に時間がかかりますので余裕を持った工期を設定してください。</a:t>
            </a:r>
            <a:endParaRPr lang="en-US" altLang="ja-JP" sz="2800" dirty="0" smtClean="0"/>
          </a:p>
          <a:p>
            <a:r>
              <a:rPr lang="ja-JP" altLang="en-US" sz="2800" dirty="0"/>
              <a:t>湿潤の下地にリボール式防水を施工しても塗膜が形成されません。</a:t>
            </a:r>
            <a:r>
              <a:rPr lang="en-US" altLang="ja-JP" sz="2800" dirty="0"/>
              <a:t>(</a:t>
            </a:r>
            <a:r>
              <a:rPr lang="ja-JP" altLang="en-US" sz="2800" dirty="0"/>
              <a:t>モルタル水分計</a:t>
            </a:r>
            <a:r>
              <a:rPr lang="en-US" altLang="ja-JP" sz="2800" dirty="0"/>
              <a:t>8</a:t>
            </a:r>
            <a:r>
              <a:rPr lang="ja-JP" altLang="en-US" sz="2800" dirty="0"/>
              <a:t>％以下</a:t>
            </a:r>
            <a:r>
              <a:rPr lang="en-US" altLang="ja-JP" sz="2800" dirty="0"/>
              <a:t>)</a:t>
            </a:r>
          </a:p>
          <a:p>
            <a:r>
              <a:rPr lang="ja-JP" altLang="en-US" sz="2800" dirty="0"/>
              <a:t>タイルやモルタルで保護する場合は防水工事　　　施工後</a:t>
            </a:r>
            <a:r>
              <a:rPr lang="en-US" altLang="ja-JP" sz="2800" dirty="0"/>
              <a:t>3</a:t>
            </a:r>
            <a:r>
              <a:rPr lang="ja-JP" altLang="en-US" sz="2800" dirty="0"/>
              <a:t>日以上養生してください</a:t>
            </a:r>
            <a:r>
              <a:rPr lang="en-US" altLang="ja-JP" sz="2800" dirty="0"/>
              <a:t>(</a:t>
            </a:r>
            <a:r>
              <a:rPr lang="ja-JP" altLang="en-US" sz="2800" dirty="0"/>
              <a:t>浴槽等水をためる箇所は</a:t>
            </a:r>
            <a:r>
              <a:rPr lang="en-US" altLang="ja-JP" sz="2800" dirty="0"/>
              <a:t>5</a:t>
            </a:r>
            <a:r>
              <a:rPr lang="ja-JP" altLang="en-US" sz="2800" dirty="0"/>
              <a:t>日以上</a:t>
            </a:r>
            <a:r>
              <a:rPr lang="en-US" altLang="ja-JP" sz="2800" dirty="0"/>
              <a:t>)</a:t>
            </a:r>
          </a:p>
          <a:p>
            <a:endParaRPr lang="en-US" altLang="ja-JP" sz="2800" dirty="0"/>
          </a:p>
          <a:p>
            <a:endParaRPr kumimoji="1" lang="ja-JP" altLang="en-US" sz="2800" dirty="0"/>
          </a:p>
        </p:txBody>
      </p:sp>
    </p:spTree>
    <p:extLst>
      <p:ext uri="{BB962C8B-B14F-4D97-AF65-F5344CB8AC3E}">
        <p14:creationId xmlns:p14="http://schemas.microsoft.com/office/powerpoint/2010/main" val="25807051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リボール式防水のメリット</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有害物質を含まない安全な防水材</a:t>
            </a:r>
            <a:endParaRPr kumimoji="1" lang="en-US" altLang="ja-JP" dirty="0" smtClean="0"/>
          </a:p>
          <a:p>
            <a:r>
              <a:rPr lang="ja-JP" altLang="en-US" dirty="0"/>
              <a:t>一</a:t>
            </a:r>
            <a:r>
              <a:rPr lang="ja-JP" altLang="en-US" dirty="0" smtClean="0"/>
              <a:t>液の為、混合ミスや撹拌不足がない</a:t>
            </a:r>
            <a:endParaRPr lang="en-US" altLang="ja-JP" dirty="0" smtClean="0"/>
          </a:p>
          <a:p>
            <a:r>
              <a:rPr kumimoji="1" lang="ja-JP" altLang="en-US" dirty="0" smtClean="0"/>
              <a:t>接着性</a:t>
            </a:r>
            <a:r>
              <a:rPr kumimoji="1" lang="ja-JP" altLang="en-US" dirty="0"/>
              <a:t>が強いこと</a:t>
            </a:r>
            <a:r>
              <a:rPr kumimoji="1" lang="ja-JP" altLang="en-US" dirty="0" smtClean="0"/>
              <a:t>から</a:t>
            </a:r>
            <a:r>
              <a:rPr kumimoji="1" lang="ja-JP" altLang="en-US" dirty="0"/>
              <a:t>役物</a:t>
            </a:r>
            <a:r>
              <a:rPr kumimoji="1" lang="ja-JP" altLang="en-US" dirty="0" smtClean="0"/>
              <a:t>廻り</a:t>
            </a:r>
            <a:r>
              <a:rPr kumimoji="1" lang="ja-JP" altLang="en-US" dirty="0"/>
              <a:t>の</a:t>
            </a:r>
            <a:r>
              <a:rPr kumimoji="1" lang="ja-JP" altLang="en-US" dirty="0" smtClean="0"/>
              <a:t>防水性</a:t>
            </a:r>
            <a:r>
              <a:rPr kumimoji="1" lang="ja-JP" altLang="en-US" dirty="0"/>
              <a:t>に</a:t>
            </a:r>
            <a:r>
              <a:rPr kumimoji="1" lang="ja-JP" altLang="en-US" dirty="0" smtClean="0"/>
              <a:t>優れる</a:t>
            </a:r>
            <a:endParaRPr kumimoji="1" lang="en-US" altLang="ja-JP" dirty="0" smtClean="0"/>
          </a:p>
          <a:p>
            <a:r>
              <a:rPr kumimoji="1" lang="ja-JP" altLang="en-US" dirty="0" smtClean="0"/>
              <a:t>タイルやモルタルが直接防水層に密着</a:t>
            </a:r>
            <a:endParaRPr kumimoji="1" lang="ja-JP" altLang="en-US" dirty="0"/>
          </a:p>
        </p:txBody>
      </p:sp>
    </p:spTree>
    <p:extLst>
      <p:ext uri="{BB962C8B-B14F-4D97-AF65-F5344CB8AC3E}">
        <p14:creationId xmlns:p14="http://schemas.microsoft.com/office/powerpoint/2010/main" val="14362716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リボール式防水のデメリット</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硬化剤が含まれていないため乾燥のコントロールができない</a:t>
            </a:r>
            <a:endParaRPr kumimoji="1" lang="en-US" altLang="ja-JP" dirty="0" smtClean="0"/>
          </a:p>
          <a:p>
            <a:r>
              <a:rPr lang="ja-JP" altLang="en-US" dirty="0" smtClean="0"/>
              <a:t>天候</a:t>
            </a:r>
            <a:r>
              <a:rPr lang="ja-JP" altLang="en-US" dirty="0"/>
              <a:t>に</a:t>
            </a:r>
            <a:r>
              <a:rPr lang="ja-JP" altLang="en-US" dirty="0" smtClean="0"/>
              <a:t>より塗膜の乾燥に時間がかかる</a:t>
            </a:r>
            <a:endParaRPr lang="en-US" altLang="ja-JP" dirty="0" smtClean="0"/>
          </a:p>
          <a:p>
            <a:r>
              <a:rPr kumimoji="1" lang="ja-JP" altLang="en-US" dirty="0" smtClean="0"/>
              <a:t>気温</a:t>
            </a:r>
            <a:r>
              <a:rPr kumimoji="1" lang="en-US" altLang="ja-JP" dirty="0"/>
              <a:t>5</a:t>
            </a:r>
            <a:r>
              <a:rPr kumimoji="1" lang="en-US" altLang="ja-JP" dirty="0" smtClean="0"/>
              <a:t>℃</a:t>
            </a:r>
            <a:r>
              <a:rPr kumimoji="1" lang="ja-JP" altLang="en-US" dirty="0" smtClean="0"/>
              <a:t>以下では施工できない</a:t>
            </a:r>
            <a:endParaRPr kumimoji="1" lang="en-US" altLang="ja-JP" dirty="0" smtClean="0"/>
          </a:p>
          <a:p>
            <a:r>
              <a:rPr kumimoji="1" lang="ja-JP" altLang="en-US" dirty="0" smtClean="0"/>
              <a:t>工程数が多い為</a:t>
            </a:r>
            <a:r>
              <a:rPr kumimoji="1" lang="en-US" altLang="ja-JP" dirty="0" smtClean="0"/>
              <a:t>(5</a:t>
            </a:r>
            <a:r>
              <a:rPr kumimoji="1" lang="ja-JP" altLang="en-US" dirty="0" smtClean="0"/>
              <a:t>工程から</a:t>
            </a:r>
            <a:r>
              <a:rPr kumimoji="1" lang="en-US" altLang="ja-JP" dirty="0" smtClean="0"/>
              <a:t>7</a:t>
            </a:r>
            <a:r>
              <a:rPr kumimoji="1" lang="ja-JP" altLang="en-US" dirty="0" smtClean="0"/>
              <a:t>工程</a:t>
            </a:r>
            <a:r>
              <a:rPr kumimoji="1" lang="en-US" altLang="ja-JP" dirty="0" smtClean="0"/>
              <a:t>)</a:t>
            </a:r>
            <a:r>
              <a:rPr kumimoji="1" lang="ja-JP" altLang="en-US" dirty="0" smtClean="0"/>
              <a:t>一般的な防水工事より単価が高くなる</a:t>
            </a:r>
            <a:endParaRPr kumimoji="1" lang="en-US" altLang="ja-JP" dirty="0" smtClean="0"/>
          </a:p>
          <a:p>
            <a:endParaRPr kumimoji="1" lang="en-US" altLang="ja-JP" dirty="0" smtClean="0"/>
          </a:p>
          <a:p>
            <a:endParaRPr kumimoji="1" lang="ja-JP" altLang="en-US" dirty="0"/>
          </a:p>
        </p:txBody>
      </p:sp>
    </p:spTree>
    <p:extLst>
      <p:ext uri="{BB962C8B-B14F-4D97-AF65-F5344CB8AC3E}">
        <p14:creationId xmlns:p14="http://schemas.microsoft.com/office/powerpoint/2010/main" val="175683311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コンテンツ プレースホルダー 2"/>
          <p:cNvSpPr>
            <a:spLocks noGrp="1"/>
          </p:cNvSpPr>
          <p:nvPr>
            <p:ph idx="1"/>
          </p:nvPr>
        </p:nvSpPr>
        <p:spPr/>
        <p:txBody>
          <a:bodyPr>
            <a:normAutofit/>
          </a:bodyPr>
          <a:lstStyle/>
          <a:p>
            <a:pPr marL="0" indent="0">
              <a:buNone/>
            </a:pPr>
            <a:r>
              <a:rPr kumimoji="1" lang="ja-JP" altLang="en-US" sz="6000" dirty="0" smtClean="0"/>
              <a:t>雨降る直前にリボール施工すると・・・</a:t>
            </a:r>
            <a:endParaRPr kumimoji="1" lang="ja-JP" altLang="en-US" sz="6000" dirty="0"/>
          </a:p>
        </p:txBody>
      </p:sp>
    </p:spTree>
    <p:extLst>
      <p:ext uri="{BB962C8B-B14F-4D97-AF65-F5344CB8AC3E}">
        <p14:creationId xmlns:p14="http://schemas.microsoft.com/office/powerpoint/2010/main" val="335639068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smtClean="0"/>
              <a:t>流されます！　もう一回塗ることに</a:t>
            </a:r>
            <a:endParaRPr kumimoji="1" lang="ja-JP" altLang="en-US" dirty="0"/>
          </a:p>
        </p:txBody>
      </p:sp>
      <p:pic>
        <p:nvPicPr>
          <p:cNvPr id="4" name="コンテンツ プレースホルダー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1982159" y="546234"/>
            <a:ext cx="5179682" cy="6912767"/>
          </a:xfrm>
        </p:spPr>
      </p:pic>
    </p:spTree>
    <p:extLst>
      <p:ext uri="{BB962C8B-B14F-4D97-AF65-F5344CB8AC3E}">
        <p14:creationId xmlns:p14="http://schemas.microsoft.com/office/powerpoint/2010/main" val="26897519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リボール式防水は</a:t>
            </a:r>
            <a:endParaRPr kumimoji="1" lang="ja-JP" altLang="en-US" dirty="0"/>
          </a:p>
        </p:txBody>
      </p:sp>
      <p:sp>
        <p:nvSpPr>
          <p:cNvPr id="3" name="コンテンツ プレースホルダー 2"/>
          <p:cNvSpPr>
            <a:spLocks noGrp="1"/>
          </p:cNvSpPr>
          <p:nvPr>
            <p:ph idx="1"/>
          </p:nvPr>
        </p:nvSpPr>
        <p:spPr/>
        <p:txBody>
          <a:bodyPr/>
          <a:lstStyle/>
          <a:p>
            <a:pPr marL="0" indent="0">
              <a:buNone/>
            </a:pPr>
            <a:r>
              <a:rPr kumimoji="1" lang="ja-JP" altLang="en-US" dirty="0" smtClean="0"/>
              <a:t>湿度や気温によって工期がかかる場合があります</a:t>
            </a:r>
            <a:endParaRPr kumimoji="1" lang="en-US" altLang="ja-JP" dirty="0" smtClean="0"/>
          </a:p>
          <a:p>
            <a:pPr marL="0" indent="0">
              <a:buNone/>
            </a:pPr>
            <a:r>
              <a:rPr lang="ja-JP" altLang="en-US" dirty="0"/>
              <a:t>余裕</a:t>
            </a:r>
            <a:r>
              <a:rPr lang="ja-JP" altLang="en-US" dirty="0" smtClean="0"/>
              <a:t>を持った工期を設定してください</a:t>
            </a:r>
            <a:endParaRPr lang="en-US" altLang="ja-JP" dirty="0" smtClean="0"/>
          </a:p>
          <a:p>
            <a:pPr marL="0" indent="0">
              <a:buNone/>
            </a:pPr>
            <a:endParaRPr kumimoji="1" lang="ja-JP" altLang="en-US" dirty="0"/>
          </a:p>
        </p:txBody>
      </p:sp>
    </p:spTree>
    <p:extLst>
      <p:ext uri="{BB962C8B-B14F-4D97-AF65-F5344CB8AC3E}">
        <p14:creationId xmlns:p14="http://schemas.microsoft.com/office/powerpoint/2010/main" val="42784204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467544" y="260648"/>
            <a:ext cx="8219256" cy="5865515"/>
          </a:xfrm>
        </p:spPr>
        <p:txBody>
          <a:bodyPr/>
          <a:lstStyle/>
          <a:p>
            <a:pPr marL="0" indent="0" algn="ctr">
              <a:buNone/>
            </a:pPr>
            <a:r>
              <a:rPr kumimoji="1" lang="ja-JP" altLang="en-US" sz="4400" dirty="0" smtClean="0">
                <a:solidFill>
                  <a:srgbClr val="FF0000"/>
                </a:solidFill>
              </a:rPr>
              <a:t>リボール式防水の</a:t>
            </a:r>
            <a:r>
              <a:rPr lang="ja-JP" altLang="en-US" sz="4400" dirty="0">
                <a:solidFill>
                  <a:srgbClr val="FF0000"/>
                </a:solidFill>
              </a:rPr>
              <a:t>まとめ</a:t>
            </a:r>
            <a:endParaRPr kumimoji="1" lang="en-US" altLang="ja-JP" sz="4400" dirty="0" smtClean="0">
              <a:solidFill>
                <a:srgbClr val="FF0000"/>
              </a:solidFill>
            </a:endParaRPr>
          </a:p>
          <a:p>
            <a:pPr marL="0" indent="0" algn="ctr">
              <a:buNone/>
            </a:pPr>
            <a:endParaRPr lang="en-US" altLang="ja-JP" dirty="0"/>
          </a:p>
          <a:p>
            <a:pPr marL="0" indent="0">
              <a:buNone/>
            </a:pPr>
            <a:r>
              <a:rPr kumimoji="1" lang="ja-JP" altLang="en-US" sz="3600" dirty="0" smtClean="0"/>
              <a:t>・有機溶剤を一切使用していない安全な防水材です</a:t>
            </a:r>
            <a:endParaRPr kumimoji="1" lang="en-US" altLang="ja-JP" sz="3600" dirty="0" smtClean="0"/>
          </a:p>
          <a:p>
            <a:pPr marL="0" indent="0">
              <a:buNone/>
            </a:pPr>
            <a:r>
              <a:rPr lang="ja-JP" altLang="en-US" sz="3600" dirty="0"/>
              <a:t>・</a:t>
            </a:r>
            <a:r>
              <a:rPr kumimoji="1" lang="ja-JP" altLang="en-US" sz="3600" dirty="0" smtClean="0"/>
              <a:t>屋根飛火試験　国土交通大臣認定取得</a:t>
            </a:r>
            <a:endParaRPr kumimoji="1" lang="en-US" altLang="ja-JP" sz="3600" dirty="0" smtClean="0"/>
          </a:p>
          <a:p>
            <a:pPr marL="0" indent="0">
              <a:buNone/>
            </a:pPr>
            <a:r>
              <a:rPr lang="ja-JP" altLang="en-US" sz="3600" dirty="0" smtClean="0"/>
              <a:t>・プライマーがあらゆる下地に接着します</a:t>
            </a:r>
            <a:endParaRPr lang="en-US" altLang="ja-JP" sz="3600" dirty="0" smtClean="0"/>
          </a:p>
          <a:p>
            <a:pPr marL="0" indent="0">
              <a:buNone/>
            </a:pPr>
            <a:r>
              <a:rPr kumimoji="1" lang="ja-JP" altLang="en-US" sz="3600" dirty="0" smtClean="0"/>
              <a:t>・強くしなやかな防水層です</a:t>
            </a:r>
            <a:endParaRPr kumimoji="1" lang="en-US" altLang="ja-JP" sz="3600" dirty="0" smtClean="0"/>
          </a:p>
          <a:p>
            <a:pPr marL="0" indent="0">
              <a:buNone/>
            </a:pPr>
            <a:r>
              <a:rPr lang="ja-JP" altLang="en-US" sz="3600" dirty="0" smtClean="0"/>
              <a:t>・水性でありながら抜群の耐候性と絶縁性があります</a:t>
            </a:r>
            <a:endParaRPr kumimoji="1" lang="ja-JP" altLang="en-US" sz="3600" dirty="0"/>
          </a:p>
        </p:txBody>
      </p:sp>
      <p:sp>
        <p:nvSpPr>
          <p:cNvPr id="5" name="タイトル 4"/>
          <p:cNvSpPr>
            <a:spLocks noGrp="1"/>
          </p:cNvSpPr>
          <p:nvPr>
            <p:ph type="title"/>
          </p:nvPr>
        </p:nvSpPr>
        <p:spPr/>
        <p:txBody>
          <a:bodyPr/>
          <a:lstStyle/>
          <a:p>
            <a:endParaRPr kumimoji="1" lang="ja-JP" altLang="en-US" dirty="0"/>
          </a:p>
        </p:txBody>
      </p:sp>
    </p:spTree>
    <p:extLst>
      <p:ext uri="{BB962C8B-B14F-4D97-AF65-F5344CB8AC3E}">
        <p14:creationId xmlns:p14="http://schemas.microsoft.com/office/powerpoint/2010/main" val="27421834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アスファルト防水の短所</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火を使い危険</a:t>
            </a:r>
            <a:r>
              <a:rPr kumimoji="1" lang="en-US" altLang="ja-JP" dirty="0" smtClean="0"/>
              <a:t>(</a:t>
            </a:r>
            <a:r>
              <a:rPr kumimoji="1" lang="ja-JP" altLang="en-US" dirty="0" smtClean="0"/>
              <a:t>トーチ工法</a:t>
            </a:r>
            <a:r>
              <a:rPr kumimoji="1" lang="en-US" altLang="ja-JP" dirty="0" smtClean="0"/>
              <a:t>)</a:t>
            </a:r>
          </a:p>
          <a:p>
            <a:r>
              <a:rPr lang="ja-JP" altLang="en-US" dirty="0"/>
              <a:t>臭い</a:t>
            </a:r>
            <a:r>
              <a:rPr lang="ja-JP" altLang="en-US" dirty="0" smtClean="0"/>
              <a:t>が強い</a:t>
            </a:r>
            <a:endParaRPr lang="en-US" altLang="ja-JP" dirty="0" smtClean="0"/>
          </a:p>
          <a:p>
            <a:r>
              <a:rPr kumimoji="1" lang="ja-JP" altLang="en-US" dirty="0"/>
              <a:t>重量</a:t>
            </a:r>
            <a:r>
              <a:rPr kumimoji="1" lang="ja-JP" altLang="en-US" dirty="0" smtClean="0"/>
              <a:t>が重い</a:t>
            </a:r>
            <a:endParaRPr kumimoji="1" lang="en-US" altLang="ja-JP" dirty="0" smtClean="0"/>
          </a:p>
          <a:p>
            <a:r>
              <a:rPr lang="ja-JP" altLang="en-US" dirty="0" smtClean="0"/>
              <a:t>狭い</a:t>
            </a:r>
            <a:r>
              <a:rPr lang="ja-JP" altLang="en-US" dirty="0"/>
              <a:t>個所に</a:t>
            </a:r>
            <a:r>
              <a:rPr lang="ja-JP" altLang="en-US" dirty="0" smtClean="0"/>
              <a:t>は不向き</a:t>
            </a:r>
            <a:endParaRPr lang="en-US" altLang="ja-JP" dirty="0" smtClean="0"/>
          </a:p>
          <a:p>
            <a:r>
              <a:rPr kumimoji="1" lang="ja-JP" altLang="en-US" dirty="0" smtClean="0"/>
              <a:t>貼り合わせ、立ち上がりの剥離</a:t>
            </a:r>
            <a:endParaRPr kumimoji="1" lang="en-US" altLang="ja-JP" dirty="0" smtClean="0"/>
          </a:p>
          <a:p>
            <a:r>
              <a:rPr lang="ja-JP" altLang="en-US" dirty="0"/>
              <a:t>役物廻り</a:t>
            </a:r>
            <a:r>
              <a:rPr lang="ja-JP" altLang="en-US" dirty="0" smtClean="0"/>
              <a:t>の納めが難</a:t>
            </a:r>
            <a:endParaRPr kumimoji="1" lang="en-US" altLang="ja-JP" dirty="0" smtClean="0"/>
          </a:p>
          <a:p>
            <a:endParaRPr kumimoji="1" lang="ja-JP" altLang="en-US" dirty="0"/>
          </a:p>
        </p:txBody>
      </p:sp>
    </p:spTree>
    <p:extLst>
      <p:ext uri="{BB962C8B-B14F-4D97-AF65-F5344CB8AC3E}">
        <p14:creationId xmlns:p14="http://schemas.microsoft.com/office/powerpoint/2010/main" val="7413925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シート防水</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主に加硫ゴム系</a:t>
            </a:r>
            <a:r>
              <a:rPr kumimoji="1" lang="en-US" altLang="ja-JP" dirty="0" smtClean="0"/>
              <a:t>(</a:t>
            </a:r>
            <a:r>
              <a:rPr kumimoji="1" lang="ja-JP" altLang="en-US" dirty="0" smtClean="0"/>
              <a:t>ゴムシート防水</a:t>
            </a:r>
            <a:r>
              <a:rPr kumimoji="1" lang="en-US" altLang="ja-JP" dirty="0" smtClean="0"/>
              <a:t>)</a:t>
            </a:r>
            <a:r>
              <a:rPr kumimoji="1" lang="ja-JP" altLang="en-US" dirty="0" smtClean="0"/>
              <a:t>と塩化ビニル系</a:t>
            </a:r>
            <a:r>
              <a:rPr kumimoji="1" lang="en-US" altLang="ja-JP" dirty="0" smtClean="0"/>
              <a:t>(</a:t>
            </a:r>
            <a:r>
              <a:rPr kumimoji="1" lang="ja-JP" altLang="en-US" dirty="0" smtClean="0"/>
              <a:t>塩ビシート防水</a:t>
            </a:r>
            <a:r>
              <a:rPr kumimoji="1" lang="en-US" altLang="ja-JP" dirty="0" smtClean="0"/>
              <a:t>)</a:t>
            </a:r>
            <a:r>
              <a:rPr kumimoji="1" lang="ja-JP" altLang="en-US" dirty="0" smtClean="0"/>
              <a:t>の二種類があります</a:t>
            </a:r>
            <a:endParaRPr kumimoji="1" lang="en-US" altLang="ja-JP" dirty="0" smtClean="0"/>
          </a:p>
          <a:p>
            <a:r>
              <a:rPr lang="ja-JP" altLang="en-US" dirty="0"/>
              <a:t>改修工事に</a:t>
            </a:r>
            <a:r>
              <a:rPr lang="ja-JP" altLang="en-US" dirty="0" smtClean="0"/>
              <a:t>置いてこの二種類の見極めは非常に重要になります</a:t>
            </a:r>
            <a:endParaRPr lang="en-US" altLang="ja-JP" dirty="0"/>
          </a:p>
          <a:p>
            <a:r>
              <a:rPr kumimoji="1" lang="ja-JP" altLang="en-US" dirty="0" smtClean="0"/>
              <a:t>工法は接着工法と機械固定法があります</a:t>
            </a:r>
            <a:endParaRPr kumimoji="1" lang="ja-JP" altLang="en-US" dirty="0"/>
          </a:p>
        </p:txBody>
      </p:sp>
    </p:spTree>
    <p:extLst>
      <p:ext uri="{BB962C8B-B14F-4D97-AF65-F5344CB8AC3E}">
        <p14:creationId xmlns:p14="http://schemas.microsoft.com/office/powerpoint/2010/main" val="19258477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ゴムシート防水</a:t>
            </a:r>
            <a:endParaRPr kumimoji="1" lang="ja-JP" altLang="en-US" dirty="0"/>
          </a:p>
        </p:txBody>
      </p:sp>
      <p:pic>
        <p:nvPicPr>
          <p:cNvPr id="4" name="コンテンツ プレースホルダー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75656" y="1844824"/>
            <a:ext cx="5552541" cy="3538201"/>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700808"/>
            <a:ext cx="7704856"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71719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塩ビシート</a:t>
            </a:r>
            <a:endParaRPr kumimoji="1" lang="ja-JP" altLang="en-US" dirty="0"/>
          </a:p>
        </p:txBody>
      </p:sp>
      <p:pic>
        <p:nvPicPr>
          <p:cNvPr id="5" name="コンテンツ プレースホルダー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15616" y="1600200"/>
            <a:ext cx="7272808" cy="4525963"/>
          </a:xfrm>
        </p:spPr>
      </p:pic>
    </p:spTree>
    <p:extLst>
      <p:ext uri="{BB962C8B-B14F-4D97-AF65-F5344CB8AC3E}">
        <p14:creationId xmlns:p14="http://schemas.microsoft.com/office/powerpoint/2010/main" val="19242556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3138</TotalTime>
  <Words>989</Words>
  <Application>Microsoft Office PowerPoint</Application>
  <PresentationFormat>画面に合わせる (4:3)</PresentationFormat>
  <Paragraphs>185</Paragraphs>
  <Slides>58</Slides>
  <Notes>0</Notes>
  <HiddenSlides>0</HiddenSlides>
  <MMClips>0</MMClips>
  <ScaleCrop>false</ScaleCrop>
  <HeadingPairs>
    <vt:vector size="4" baseType="variant">
      <vt:variant>
        <vt:lpstr>テーマ</vt:lpstr>
      </vt:variant>
      <vt:variant>
        <vt:i4>1</vt:i4>
      </vt:variant>
      <vt:variant>
        <vt:lpstr>スライド タイトル</vt:lpstr>
      </vt:variant>
      <vt:variant>
        <vt:i4>58</vt:i4>
      </vt:variant>
    </vt:vector>
  </HeadingPairs>
  <TitlesOfParts>
    <vt:vector size="59" baseType="lpstr">
      <vt:lpstr>Office ​​テーマ</vt:lpstr>
      <vt:lpstr>リボール式防水の特徴と他の防水との比較 </vt:lpstr>
      <vt:lpstr>今日の目的</vt:lpstr>
      <vt:lpstr>防水材について</vt:lpstr>
      <vt:lpstr>アスファルト防水</vt:lpstr>
      <vt:lpstr>アスファルト防水の長所</vt:lpstr>
      <vt:lpstr>アスファルト防水の短所</vt:lpstr>
      <vt:lpstr>シート防水</vt:lpstr>
      <vt:lpstr>ゴムシート防水</vt:lpstr>
      <vt:lpstr>塩ビシート</vt:lpstr>
      <vt:lpstr>塩ビシート出隅部補強</vt:lpstr>
      <vt:lpstr>シート防水の長所</vt:lpstr>
      <vt:lpstr>シート防水の短所</vt:lpstr>
      <vt:lpstr>シート貼り合わせの剥離</vt:lpstr>
      <vt:lpstr>ウレタン防水</vt:lpstr>
      <vt:lpstr>ウレタン防水のメリット</vt:lpstr>
      <vt:lpstr>ウレタン防水の短所</vt:lpstr>
      <vt:lpstr>FRP</vt:lpstr>
      <vt:lpstr>FRPの長所</vt:lpstr>
      <vt:lpstr>FRPの短所</vt:lpstr>
      <vt:lpstr>FRP合板継目の動きによる割れ</vt:lpstr>
      <vt:lpstr>塗膜防水の長所と短所まとめ</vt:lpstr>
      <vt:lpstr>塗膜防水材のデメリットを解消する防水材が</vt:lpstr>
      <vt:lpstr>水性一液防水材のメリット</vt:lpstr>
      <vt:lpstr>安全な防水材であることの施工例</vt:lpstr>
      <vt:lpstr>　　　　　　厨房の防水 ・臭気がほとんどない為日中の工事が可能 ・配管廻りに防水が可能 ・リボール式防水に直接モルタルやタイルが接着する  </vt:lpstr>
      <vt:lpstr>キャンプ座間集合住宅浴室改修工事</vt:lpstr>
      <vt:lpstr>キャンプ座間</vt:lpstr>
      <vt:lpstr>キャンプ座間</vt:lpstr>
      <vt:lpstr>PowerPoint プレゼンテーション</vt:lpstr>
      <vt:lpstr>リボール式防水は有害物質が含まれておらず</vt:lpstr>
      <vt:lpstr>水性で安全な防水材なことはわかった</vt:lpstr>
      <vt:lpstr>木造住宅でもちろん大丈夫です ・国土交通大臣認定屋根飛火試験 ・耐摩耗性に優れる→物干しでの頻繁な歩行にも耐える ・追従性→塗膜の柔軟性や副資材「穴あきテープ」</vt:lpstr>
      <vt:lpstr>FRP合板継目の動きによる割れ</vt:lpstr>
      <vt:lpstr>リボールは合板継目に穴あきテープを貼りクラック防止します</vt:lpstr>
      <vt:lpstr>水性は接着力が悪いのでは</vt:lpstr>
      <vt:lpstr>接着力を活かした施工例</vt:lpstr>
      <vt:lpstr>　自動車工場金属屋根の防水 　・金属に強力に接着 　・勾配がついていても塗膜厚確保が容易</vt:lpstr>
      <vt:lpstr>あらゆる既存防水を改修工事できます</vt:lpstr>
      <vt:lpstr>　　接着力を活かしてFRP防水の改修工事に ・リボール式防水は臭気が弱いので住人や近隣に迷惑が　　　　 　かかりません ・立ち上がりが低くても施工用具が入れば防水可能 ・サッシ下端のアルミに防水可能  </vt:lpstr>
      <vt:lpstr>FRPサッシ下端</vt:lpstr>
      <vt:lpstr>リボールサッシ下端</vt:lpstr>
      <vt:lpstr>ウレタン防水の改修工事に ・耐摩耗性に優れます ・立ち上がりや急勾配の塗膜厚確保が容易</vt:lpstr>
      <vt:lpstr>ゴムシート防水の改修工事に</vt:lpstr>
      <vt:lpstr>水性は耐久性が心配</vt:lpstr>
      <vt:lpstr>PowerPoint プレゼンテーション</vt:lpstr>
      <vt:lpstr>車両メーカーの実施した促進耐候性試験5000時間で塗膜性に影響ある変化はなかった ・金属と旧塗膜に良好に接着 ・2ミリ厚で12000Ⅴ絶縁   </vt:lpstr>
      <vt:lpstr>特殊施工例</vt:lpstr>
      <vt:lpstr>三重県国宝専修寺</vt:lpstr>
      <vt:lpstr>化粧室</vt:lpstr>
      <vt:lpstr>化粧室を左官材タラソミックス仕上げ</vt:lpstr>
      <vt:lpstr>化粧室</vt:lpstr>
      <vt:lpstr>左官下地防水での注意点</vt:lpstr>
      <vt:lpstr>リボール式防水のメリット</vt:lpstr>
      <vt:lpstr>リボール式防水のデメリット</vt:lpstr>
      <vt:lpstr>PowerPoint プレゼンテーション</vt:lpstr>
      <vt:lpstr>流されます！　もう一回塗ることに</vt:lpstr>
      <vt:lpstr>リボール式防水は</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nagabuti69853</dc:creator>
  <cp:lastModifiedBy>nagabuti69853</cp:lastModifiedBy>
  <cp:revision>30</cp:revision>
  <dcterms:created xsi:type="dcterms:W3CDTF">2021-06-18T07:12:15Z</dcterms:created>
  <dcterms:modified xsi:type="dcterms:W3CDTF">2022-01-04T05:06:30Z</dcterms:modified>
</cp:coreProperties>
</file>